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1" r:id="rId3"/>
    <p:sldId id="260" r:id="rId4"/>
    <p:sldId id="272" r:id="rId5"/>
    <p:sldId id="257" r:id="rId6"/>
    <p:sldId id="273" r:id="rId7"/>
    <p:sldId id="274" r:id="rId8"/>
    <p:sldId id="275" r:id="rId9"/>
    <p:sldId id="276" r:id="rId10"/>
    <p:sldId id="277" r:id="rId11"/>
    <p:sldId id="261" r:id="rId12"/>
    <p:sldId id="264" r:id="rId13"/>
    <p:sldId id="259" r:id="rId14"/>
    <p:sldId id="265" r:id="rId15"/>
    <p:sldId id="258" r:id="rId16"/>
    <p:sldId id="266" r:id="rId17"/>
    <p:sldId id="267" r:id="rId18"/>
    <p:sldId id="278" r:id="rId19"/>
    <p:sldId id="268" r:id="rId20"/>
    <p:sldId id="279" r:id="rId21"/>
    <p:sldId id="280" r:id="rId22"/>
    <p:sldId id="281" r:id="rId23"/>
    <p:sldId id="282" r:id="rId24"/>
    <p:sldId id="283" r:id="rId25"/>
    <p:sldId id="270"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94660"/>
  </p:normalViewPr>
  <p:slideViewPr>
    <p:cSldViewPr snapToGrid="0">
      <p:cViewPr varScale="1">
        <p:scale>
          <a:sx n="66" d="100"/>
          <a:sy n="66" d="100"/>
        </p:scale>
        <p:origin x="640" y="44"/>
      </p:cViewPr>
      <p:guideLst/>
    </p:cSldViewPr>
  </p:slideViewPr>
  <p:notesTextViewPr>
    <p:cViewPr>
      <p:scale>
        <a:sx n="1" d="1"/>
        <a:sy n="1" d="1"/>
      </p:scale>
      <p:origin x="0" y="0"/>
    </p:cViewPr>
  </p:notesTextViewPr>
  <p:sorterViewPr>
    <p:cViewPr>
      <p:scale>
        <a:sx n="100" d="100"/>
        <a:sy n="100" d="100"/>
      </p:scale>
      <p:origin x="0" y="-270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3C5D60DD-87AB-4F82-8385-F747F8F47F3B}" type="datetimeFigureOut">
              <a:rPr lang="es-GT" smtClean="0"/>
              <a:t>6/09/2022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256882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3C5D60DD-87AB-4F82-8385-F747F8F47F3B}" type="datetimeFigureOut">
              <a:rPr lang="es-GT" smtClean="0"/>
              <a:t>6/09/2022</a:t>
            </a:fld>
            <a:endParaRPr lang="es-GT"/>
          </a:p>
        </p:txBody>
      </p:sp>
      <p:sp>
        <p:nvSpPr>
          <p:cNvPr id="6" name="Footer Placeholder 5"/>
          <p:cNvSpPr>
            <a:spLocks noGrp="1"/>
          </p:cNvSpPr>
          <p:nvPr>
            <p:ph type="ftr" sz="quarter" idx="11"/>
          </p:nvPr>
        </p:nvSpPr>
        <p:spPr/>
        <p:txBody>
          <a:bodyPr/>
          <a:lstStyle/>
          <a:p>
            <a:endParaRPr lang="es-GT"/>
          </a:p>
        </p:txBody>
      </p:sp>
      <p:sp>
        <p:nvSpPr>
          <p:cNvPr id="7" name="Slide Number Placeholder 6"/>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1622986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s-ES"/>
              <a:t>Haga clic para modificar el estilo de título del patrón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3C5D60DD-87AB-4F82-8385-F747F8F47F3B}" type="datetimeFigureOut">
              <a:rPr lang="es-GT" smtClean="0"/>
              <a:t>6/09/2022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1646153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s-ES"/>
              <a:t>Haga clic para modificar el estilo de título del patrón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s-ES"/>
              <a:t>Haga clic para modificar los estilos de texto del patrón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3C5D60DD-87AB-4F82-8385-F747F8F47F3B}" type="datetimeFigureOut">
              <a:rPr lang="es-GT" smtClean="0"/>
              <a:t>6/09/2022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7905258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3C5D60DD-87AB-4F82-8385-F747F8F47F3B}" type="datetimeFigureOut">
              <a:rPr lang="es-GT" smtClean="0"/>
              <a:t>6/09/2022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7850256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C5D60DD-87AB-4F82-8385-F747F8F47F3B}" type="datetimeFigureOut">
              <a:rPr lang="es-GT" smtClean="0"/>
              <a:t>6/09/2022</a:t>
            </a:fld>
            <a:endParaRPr lang="es-GT"/>
          </a:p>
        </p:txBody>
      </p:sp>
      <p:sp>
        <p:nvSpPr>
          <p:cNvPr id="4"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170680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C5D60DD-87AB-4F82-8385-F747F8F47F3B}" type="datetimeFigureOut">
              <a:rPr lang="es-GT" smtClean="0"/>
              <a:t>6/09/2022</a:t>
            </a:fld>
            <a:endParaRPr lang="es-GT"/>
          </a:p>
        </p:txBody>
      </p:sp>
      <p:sp>
        <p:nvSpPr>
          <p:cNvPr id="4"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4301968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3C5D60DD-87AB-4F82-8385-F747F8F47F3B}" type="datetimeFigureOut">
              <a:rPr lang="es-GT" smtClean="0"/>
              <a:t>6/09/2022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6387050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3C5D60DD-87AB-4F82-8385-F747F8F47F3B}" type="datetimeFigureOut">
              <a:rPr lang="es-GT" smtClean="0"/>
              <a:t>6/09/2022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3879203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3"/>
          <p:cNvSpPr>
            <a:spLocks noGrp="1"/>
          </p:cNvSpPr>
          <p:nvPr>
            <p:ph type="dt" sz="half" idx="10"/>
          </p:nvPr>
        </p:nvSpPr>
        <p:spPr/>
        <p:txBody>
          <a:bodyPr/>
          <a:lstStyle/>
          <a:p>
            <a:fld id="{3C5D60DD-87AB-4F82-8385-F747F8F47F3B}" type="datetimeFigureOut">
              <a:rPr lang="es-GT" smtClean="0"/>
              <a:t>6/09/2022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485860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3C5D60DD-87AB-4F82-8385-F747F8F47F3B}" type="datetimeFigureOut">
              <a:rPr lang="es-GT" smtClean="0"/>
              <a:t>6/09/2022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505256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3C5D60DD-87AB-4F82-8385-F747F8F47F3B}" type="datetimeFigureOut">
              <a:rPr lang="es-GT" smtClean="0"/>
              <a:t>6/09/2022</a:t>
            </a:fld>
            <a:endParaRPr lang="es-GT"/>
          </a:p>
        </p:txBody>
      </p:sp>
      <p:sp>
        <p:nvSpPr>
          <p:cNvPr id="6" name="Footer Placeholder 5"/>
          <p:cNvSpPr>
            <a:spLocks noGrp="1"/>
          </p:cNvSpPr>
          <p:nvPr>
            <p:ph type="ftr" sz="quarter" idx="11"/>
          </p:nvPr>
        </p:nvSpPr>
        <p:spPr/>
        <p:txBody>
          <a:bodyPr/>
          <a:lstStyle/>
          <a:p>
            <a:endParaRPr lang="es-GT"/>
          </a:p>
        </p:txBody>
      </p:sp>
      <p:sp>
        <p:nvSpPr>
          <p:cNvPr id="7" name="Slide Number Placeholder 6"/>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079647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3C5D60DD-87AB-4F82-8385-F747F8F47F3B}" type="datetimeFigureOut">
              <a:rPr lang="es-GT" smtClean="0"/>
              <a:t>6/09/2022</a:t>
            </a:fld>
            <a:endParaRPr lang="es-GT"/>
          </a:p>
        </p:txBody>
      </p:sp>
      <p:sp>
        <p:nvSpPr>
          <p:cNvPr id="8" name="Footer Placeholder 7"/>
          <p:cNvSpPr>
            <a:spLocks noGrp="1"/>
          </p:cNvSpPr>
          <p:nvPr>
            <p:ph type="ftr" sz="quarter" idx="11"/>
          </p:nvPr>
        </p:nvSpPr>
        <p:spPr/>
        <p:txBody>
          <a:bodyPr/>
          <a:lstStyle/>
          <a:p>
            <a:endParaRPr lang="es-GT"/>
          </a:p>
        </p:txBody>
      </p:sp>
      <p:sp>
        <p:nvSpPr>
          <p:cNvPr id="9" name="Slide Number Placeholder 8"/>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377624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7" name="Date Placeholder 2"/>
          <p:cNvSpPr>
            <a:spLocks noGrp="1"/>
          </p:cNvSpPr>
          <p:nvPr>
            <p:ph type="dt" sz="half" idx="10"/>
          </p:nvPr>
        </p:nvSpPr>
        <p:spPr/>
        <p:txBody>
          <a:bodyPr/>
          <a:lstStyle/>
          <a:p>
            <a:fld id="{3C5D60DD-87AB-4F82-8385-F747F8F47F3B}" type="datetimeFigureOut">
              <a:rPr lang="es-GT" smtClean="0"/>
              <a:t>6/09/2022</a:t>
            </a:fld>
            <a:endParaRPr lang="es-GT"/>
          </a:p>
        </p:txBody>
      </p:sp>
      <p:sp>
        <p:nvSpPr>
          <p:cNvPr id="5" name="Footer Placeholder 3"/>
          <p:cNvSpPr>
            <a:spLocks noGrp="1"/>
          </p:cNvSpPr>
          <p:nvPr>
            <p:ph type="ftr" sz="quarter" idx="11"/>
          </p:nvPr>
        </p:nvSpPr>
        <p:spPr/>
        <p:txBody>
          <a:bodyPr/>
          <a:lstStyle/>
          <a:p>
            <a:endParaRPr lang="es-GT"/>
          </a:p>
        </p:txBody>
      </p:sp>
      <p:sp>
        <p:nvSpPr>
          <p:cNvPr id="6" name="Slide Number Placeholder 4"/>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16269588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3C5D60DD-87AB-4F82-8385-F747F8F47F3B}" type="datetimeFigureOut">
              <a:rPr lang="es-GT" smtClean="0"/>
              <a:t>6/09/2022</a:t>
            </a:fld>
            <a:endParaRPr lang="es-GT"/>
          </a:p>
        </p:txBody>
      </p:sp>
      <p:sp>
        <p:nvSpPr>
          <p:cNvPr id="5" name="Footer Placeholder 2"/>
          <p:cNvSpPr>
            <a:spLocks noGrp="1"/>
          </p:cNvSpPr>
          <p:nvPr>
            <p:ph type="ftr" sz="quarter" idx="11"/>
          </p:nvPr>
        </p:nvSpPr>
        <p:spPr/>
        <p:txBody>
          <a:bodyPr/>
          <a:lstStyle/>
          <a:p>
            <a:endParaRPr lang="es-GT"/>
          </a:p>
        </p:txBody>
      </p:sp>
      <p:sp>
        <p:nvSpPr>
          <p:cNvPr id="6" name="Slide Number Placeholder 3"/>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195058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7" name="Date Placeholder 4"/>
          <p:cNvSpPr>
            <a:spLocks noGrp="1"/>
          </p:cNvSpPr>
          <p:nvPr>
            <p:ph type="dt" sz="half" idx="10"/>
          </p:nvPr>
        </p:nvSpPr>
        <p:spPr/>
        <p:txBody>
          <a:bodyPr/>
          <a:lstStyle/>
          <a:p>
            <a:fld id="{3C5D60DD-87AB-4F82-8385-F747F8F47F3B}" type="datetimeFigureOut">
              <a:rPr lang="es-GT" smtClean="0"/>
              <a:t>6/09/2022</a:t>
            </a:fld>
            <a:endParaRPr lang="es-GT"/>
          </a:p>
        </p:txBody>
      </p:sp>
      <p:sp>
        <p:nvSpPr>
          <p:cNvPr id="5" name="Footer Placeholder 5"/>
          <p:cNvSpPr>
            <a:spLocks noGrp="1"/>
          </p:cNvSpPr>
          <p:nvPr>
            <p:ph type="ftr" sz="quarter" idx="11"/>
          </p:nvPr>
        </p:nvSpPr>
        <p:spPr/>
        <p:txBody>
          <a:bodyPr/>
          <a:lstStyle/>
          <a:p>
            <a:endParaRPr lang="es-GT"/>
          </a:p>
        </p:txBody>
      </p:sp>
      <p:sp>
        <p:nvSpPr>
          <p:cNvPr id="6" name="Slide Number Placeholder 6"/>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143610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3C5D60DD-87AB-4F82-8385-F747F8F47F3B}" type="datetimeFigureOut">
              <a:rPr lang="es-GT" smtClean="0"/>
              <a:t>6/09/2022</a:t>
            </a:fld>
            <a:endParaRPr lang="es-GT"/>
          </a:p>
        </p:txBody>
      </p:sp>
      <p:sp>
        <p:nvSpPr>
          <p:cNvPr id="6" name="Footer Placeholder 5"/>
          <p:cNvSpPr>
            <a:spLocks noGrp="1"/>
          </p:cNvSpPr>
          <p:nvPr>
            <p:ph type="ftr" sz="quarter" idx="11"/>
          </p:nvPr>
        </p:nvSpPr>
        <p:spPr/>
        <p:txBody>
          <a:bodyPr/>
          <a:lstStyle/>
          <a:p>
            <a:endParaRPr lang="es-GT"/>
          </a:p>
        </p:txBody>
      </p:sp>
      <p:sp>
        <p:nvSpPr>
          <p:cNvPr id="7" name="Slide Number Placeholder 6"/>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8106918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3C5D60DD-87AB-4F82-8385-F747F8F47F3B}" type="datetimeFigureOut">
              <a:rPr lang="es-GT" smtClean="0"/>
              <a:t>6/09/2022</a:t>
            </a:fld>
            <a:endParaRPr lang="es-GT"/>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s-GT"/>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FF47EF47-340B-44CA-8D4C-7C6E2A163DB4}" type="slidenum">
              <a:rPr lang="es-GT" smtClean="0"/>
              <a:t>‹Nº›</a:t>
            </a:fld>
            <a:endParaRPr lang="es-GT"/>
          </a:p>
        </p:txBody>
      </p:sp>
    </p:spTree>
    <p:extLst>
      <p:ext uri="{BB962C8B-B14F-4D97-AF65-F5344CB8AC3E}">
        <p14:creationId xmlns:p14="http://schemas.microsoft.com/office/powerpoint/2010/main" val="34348292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GT" dirty="0"/>
          </a:p>
        </p:txBody>
      </p:sp>
      <p:sp>
        <p:nvSpPr>
          <p:cNvPr id="3" name="Subtítulo 2"/>
          <p:cNvSpPr>
            <a:spLocks noGrp="1"/>
          </p:cNvSpPr>
          <p:nvPr>
            <p:ph type="subTitle" idx="1"/>
          </p:nvPr>
        </p:nvSpPr>
        <p:spPr/>
        <p:txBody>
          <a:bodyPr/>
          <a:lstStyle/>
          <a:p>
            <a:endParaRPr lang="es-GT" dirty="0"/>
          </a:p>
        </p:txBody>
      </p:sp>
      <p:pic>
        <p:nvPicPr>
          <p:cNvPr id="5" name="Imagen 4">
            <a:extLst>
              <a:ext uri="{FF2B5EF4-FFF2-40B4-BE49-F238E27FC236}">
                <a16:creationId xmlns:a16="http://schemas.microsoft.com/office/drawing/2014/main" id="{D58CAF7D-6C9A-1857-F6E7-B5CD67E1E0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4413" y="100012"/>
            <a:ext cx="9201150" cy="6415088"/>
          </a:xfrm>
          <a:prstGeom prst="rect">
            <a:avLst/>
          </a:prstGeom>
        </p:spPr>
      </p:pic>
    </p:spTree>
    <p:extLst>
      <p:ext uri="{BB962C8B-B14F-4D97-AF65-F5344CB8AC3E}">
        <p14:creationId xmlns:p14="http://schemas.microsoft.com/office/powerpoint/2010/main" val="34601231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2" y="609601"/>
            <a:ext cx="9404723" cy="1400530"/>
          </a:xfrm>
        </p:spPr>
        <p:txBody>
          <a:bodyPr/>
          <a:lstStyle/>
          <a:p>
            <a:r>
              <a:rPr lang="es-GT"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TECNICA, METODO E INTRUMENTO UTILIZADO</a:t>
            </a:r>
          </a:p>
        </p:txBody>
      </p:sp>
      <p:sp>
        <p:nvSpPr>
          <p:cNvPr id="3" name="Marcador de contenido 2"/>
          <p:cNvSpPr>
            <a:spLocks noGrp="1"/>
          </p:cNvSpPr>
          <p:nvPr>
            <p:ph idx="1"/>
          </p:nvPr>
        </p:nvSpPr>
        <p:spPr/>
        <p:txBody>
          <a:bodyPr/>
          <a:lstStyle/>
          <a:p>
            <a:pPr marL="0" indent="0" algn="just">
              <a:buNone/>
            </a:pPr>
            <a:r>
              <a:rPr lang="es-GT" dirty="0"/>
              <a:t>Entrevista: Es la comunicación establecida entre el investigador y el sujeto de estudio a fin de obtener respuestas verbales a las interrogantes planteadas sobre el problema propuesto.</a:t>
            </a:r>
          </a:p>
          <a:p>
            <a:pPr marL="0" indent="0" algn="just">
              <a:buNone/>
            </a:pPr>
            <a:r>
              <a:rPr lang="es-GT" dirty="0"/>
              <a:t>Se utilizará la entrevista como método de acercamiento a los objetivos de estudio.</a:t>
            </a:r>
          </a:p>
          <a:p>
            <a:pPr marL="0" indent="0">
              <a:buNone/>
            </a:pPr>
            <a:endParaRPr lang="es-GT" dirty="0"/>
          </a:p>
        </p:txBody>
      </p:sp>
      <p:pic>
        <p:nvPicPr>
          <p:cNvPr id="5122" name="Picture 2" descr="Cómo apoyar a tus hijos en las clases virtuales? - Blog">
            <a:extLst>
              <a:ext uri="{FF2B5EF4-FFF2-40B4-BE49-F238E27FC236}">
                <a16:creationId xmlns:a16="http://schemas.microsoft.com/office/drawing/2014/main" id="{23B14E6F-D29F-8248-7F92-F3B9A22234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312"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4" name="Picture 4" descr="Recomendaciones para ayudar a tus hijos con sus clases virtuales | People  en Español">
            <a:extLst>
              <a:ext uri="{FF2B5EF4-FFF2-40B4-BE49-F238E27FC236}">
                <a16:creationId xmlns:a16="http://schemas.microsoft.com/office/drawing/2014/main" id="{85D3955C-5354-D6D7-A3E8-B679F0237C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6894"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6" name="Picture 6" descr="En qué consiste una clase virtual? | Universidad del Istmo">
            <a:extLst>
              <a:ext uri="{FF2B5EF4-FFF2-40B4-BE49-F238E27FC236}">
                <a16:creationId xmlns:a16="http://schemas.microsoft.com/office/drawing/2014/main" id="{448DB372-26FE-1764-ABEE-6EF886ADBE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6663" y="4836318"/>
            <a:ext cx="3248025" cy="14097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30561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5122"/>
                                        </p:tgtEl>
                                        <p:attrNameLst>
                                          <p:attrName>style.visibility</p:attrName>
                                        </p:attrNameLst>
                                      </p:cBhvr>
                                      <p:to>
                                        <p:strVal val="visible"/>
                                      </p:to>
                                    </p:set>
                                    <p:animEffect transition="in" filter="wheel(1)">
                                      <p:cBhvr>
                                        <p:cTn id="24" dur="2000"/>
                                        <p:tgtEl>
                                          <p:spTgt spid="512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124"/>
                                        </p:tgtEl>
                                        <p:attrNameLst>
                                          <p:attrName>style.visibility</p:attrName>
                                        </p:attrNameLst>
                                      </p:cBhvr>
                                      <p:to>
                                        <p:strVal val="visible"/>
                                      </p:to>
                                    </p:set>
                                    <p:animEffect transition="in" filter="wipe(down)">
                                      <p:cBhvr>
                                        <p:cTn id="29" dur="500"/>
                                        <p:tgtEl>
                                          <p:spTgt spid="5124"/>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nodeType="click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wipe(down)">
                                      <p:cBhvr>
                                        <p:cTn id="34" dur="580">
                                          <p:stCondLst>
                                            <p:cond delay="0"/>
                                          </p:stCondLst>
                                        </p:cTn>
                                        <p:tgtEl>
                                          <p:spTgt spid="5126"/>
                                        </p:tgtEl>
                                      </p:cBhvr>
                                    </p:animEffect>
                                    <p:anim calcmode="lin" valueType="num">
                                      <p:cBhvr>
                                        <p:cTn id="35" dur="1822" tmFilter="0,0; 0.14,0.36; 0.43,0.73; 0.71,0.91; 1.0,1.0">
                                          <p:stCondLst>
                                            <p:cond delay="0"/>
                                          </p:stCondLst>
                                        </p:cTn>
                                        <p:tgtEl>
                                          <p:spTgt spid="5126"/>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5126"/>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5126"/>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5126"/>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5126"/>
                                        </p:tgtEl>
                                        <p:attrNameLst>
                                          <p:attrName>ppt_y</p:attrName>
                                        </p:attrNameLst>
                                      </p:cBhvr>
                                      <p:tavLst>
                                        <p:tav tm="0" fmla="#ppt_y-sin(pi*$)/81">
                                          <p:val>
                                            <p:fltVal val="0"/>
                                          </p:val>
                                        </p:tav>
                                        <p:tav tm="100000">
                                          <p:val>
                                            <p:fltVal val="1"/>
                                          </p:val>
                                        </p:tav>
                                      </p:tavLst>
                                    </p:anim>
                                    <p:animScale>
                                      <p:cBhvr>
                                        <p:cTn id="40" dur="26">
                                          <p:stCondLst>
                                            <p:cond delay="650"/>
                                          </p:stCondLst>
                                        </p:cTn>
                                        <p:tgtEl>
                                          <p:spTgt spid="5126"/>
                                        </p:tgtEl>
                                      </p:cBhvr>
                                      <p:to x="100000" y="60000"/>
                                    </p:animScale>
                                    <p:animScale>
                                      <p:cBhvr>
                                        <p:cTn id="41" dur="166" decel="50000">
                                          <p:stCondLst>
                                            <p:cond delay="676"/>
                                          </p:stCondLst>
                                        </p:cTn>
                                        <p:tgtEl>
                                          <p:spTgt spid="5126"/>
                                        </p:tgtEl>
                                      </p:cBhvr>
                                      <p:to x="100000" y="100000"/>
                                    </p:animScale>
                                    <p:animScale>
                                      <p:cBhvr>
                                        <p:cTn id="42" dur="26">
                                          <p:stCondLst>
                                            <p:cond delay="1312"/>
                                          </p:stCondLst>
                                        </p:cTn>
                                        <p:tgtEl>
                                          <p:spTgt spid="5126"/>
                                        </p:tgtEl>
                                      </p:cBhvr>
                                      <p:to x="100000" y="80000"/>
                                    </p:animScale>
                                    <p:animScale>
                                      <p:cBhvr>
                                        <p:cTn id="43" dur="166" decel="50000">
                                          <p:stCondLst>
                                            <p:cond delay="1338"/>
                                          </p:stCondLst>
                                        </p:cTn>
                                        <p:tgtEl>
                                          <p:spTgt spid="5126"/>
                                        </p:tgtEl>
                                      </p:cBhvr>
                                      <p:to x="100000" y="100000"/>
                                    </p:animScale>
                                    <p:animScale>
                                      <p:cBhvr>
                                        <p:cTn id="44" dur="26">
                                          <p:stCondLst>
                                            <p:cond delay="1642"/>
                                          </p:stCondLst>
                                        </p:cTn>
                                        <p:tgtEl>
                                          <p:spTgt spid="5126"/>
                                        </p:tgtEl>
                                      </p:cBhvr>
                                      <p:to x="100000" y="90000"/>
                                    </p:animScale>
                                    <p:animScale>
                                      <p:cBhvr>
                                        <p:cTn id="45" dur="166" decel="50000">
                                          <p:stCondLst>
                                            <p:cond delay="1668"/>
                                          </p:stCondLst>
                                        </p:cTn>
                                        <p:tgtEl>
                                          <p:spTgt spid="5126"/>
                                        </p:tgtEl>
                                      </p:cBhvr>
                                      <p:to x="100000" y="100000"/>
                                    </p:animScale>
                                    <p:animScale>
                                      <p:cBhvr>
                                        <p:cTn id="46" dur="26">
                                          <p:stCondLst>
                                            <p:cond delay="1808"/>
                                          </p:stCondLst>
                                        </p:cTn>
                                        <p:tgtEl>
                                          <p:spTgt spid="5126"/>
                                        </p:tgtEl>
                                      </p:cBhvr>
                                      <p:to x="100000" y="95000"/>
                                    </p:animScale>
                                    <p:animScale>
                                      <p:cBhvr>
                                        <p:cTn id="47" dur="166" decel="50000">
                                          <p:stCondLst>
                                            <p:cond delay="1834"/>
                                          </p:stCondLst>
                                        </p:cTn>
                                        <p:tgtEl>
                                          <p:spTgt spid="51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B7B122-1598-3CB2-FE69-B8287C661779}"/>
              </a:ext>
            </a:extLst>
          </p:cNvPr>
          <p:cNvSpPr>
            <a:spLocks noGrp="1"/>
          </p:cNvSpPr>
          <p:nvPr>
            <p:ph type="title"/>
          </p:nvPr>
        </p:nvSpPr>
        <p:spPr/>
        <p:txBody>
          <a:bodyPr/>
          <a:lstStyle/>
          <a:p>
            <a:pPr algn="ctr"/>
            <a:r>
              <a:rPr lang="es-GT"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Preguntas </a:t>
            </a:r>
          </a:p>
        </p:txBody>
      </p:sp>
      <p:sp>
        <p:nvSpPr>
          <p:cNvPr id="3" name="Marcador de contenido 2">
            <a:extLst>
              <a:ext uri="{FF2B5EF4-FFF2-40B4-BE49-F238E27FC236}">
                <a16:creationId xmlns:a16="http://schemas.microsoft.com/office/drawing/2014/main" id="{C17EFF71-B8F2-0EB6-22B2-A4D94F6D0915}"/>
              </a:ext>
            </a:extLst>
          </p:cNvPr>
          <p:cNvSpPr>
            <a:spLocks noGrp="1"/>
          </p:cNvSpPr>
          <p:nvPr>
            <p:ph idx="1"/>
          </p:nvPr>
        </p:nvSpPr>
        <p:spPr/>
        <p:txBody>
          <a:bodyPr>
            <a:normAutofit/>
          </a:bodyPr>
          <a:lstStyle/>
          <a:p>
            <a:pPr marL="0" indent="0">
              <a:buNone/>
            </a:pPr>
            <a:endParaRPr lang="es-GT" sz="1600" b="1" i="1" dirty="0">
              <a:effectLst>
                <a:outerShdw blurRad="60007" dist="310007" dir="7680000" sy="30000" kx="1300200" algn="ctr" rotWithShape="0">
                  <a:prstClr val="black">
                    <a:alpha val="32000"/>
                  </a:prstClr>
                </a:outerShdw>
              </a:effectLst>
              <a:latin typeface="Arial Black" panose="020B0A04020102020204" pitchFamily="34" charset="0"/>
            </a:endParaRPr>
          </a:p>
          <a:p>
            <a:r>
              <a:rPr lang="es-GT" sz="1600" b="1" i="1" dirty="0">
                <a:effectLst>
                  <a:outerShdw blurRad="60007" dist="310007" dir="7680000" sy="30000" kx="1300200" algn="ctr" rotWithShape="0">
                    <a:prstClr val="black">
                      <a:alpha val="32000"/>
                    </a:prstClr>
                  </a:outerShdw>
                </a:effectLst>
                <a:latin typeface="Arial Black" panose="020B0A04020102020204" pitchFamily="34" charset="0"/>
              </a:rPr>
              <a:t>¿Que tipo de recomendación daría para que los menores puedan poner atención es sus clases virtuales ?</a:t>
            </a:r>
          </a:p>
          <a:p>
            <a:endParaRPr lang="es-GT" sz="1600" b="1" i="1" dirty="0">
              <a:effectLst>
                <a:outerShdw blurRad="60007" dist="310007" dir="7680000" sy="30000" kx="1300200" algn="ctr" rotWithShape="0">
                  <a:prstClr val="black">
                    <a:alpha val="32000"/>
                  </a:prstClr>
                </a:outerShdw>
              </a:effectLst>
              <a:latin typeface="Arial Black" panose="020B0A04020102020204" pitchFamily="34" charset="0"/>
            </a:endParaRPr>
          </a:p>
          <a:p>
            <a:r>
              <a:rPr lang="es-GT" sz="1600" b="1" i="1" dirty="0">
                <a:effectLst>
                  <a:outerShdw blurRad="60007" dist="310007" dir="7680000" sy="30000" kx="1300200" algn="ctr" rotWithShape="0">
                    <a:prstClr val="black">
                      <a:alpha val="32000"/>
                    </a:prstClr>
                  </a:outerShdw>
                </a:effectLst>
                <a:latin typeface="Arial Black" panose="020B0A04020102020204" pitchFamily="34" charset="0"/>
              </a:rPr>
              <a:t>¿En que modalidad considera que aprenden de mejor manera</a:t>
            </a:r>
          </a:p>
          <a:p>
            <a:pPr marL="0" indent="0">
              <a:buNone/>
            </a:pPr>
            <a:r>
              <a:rPr lang="es-GT" sz="1600" b="1" i="1" dirty="0">
                <a:effectLst>
                  <a:outerShdw blurRad="60007" dist="310007" dir="7680000" sy="30000" kx="1300200" algn="ctr" rotWithShape="0">
                    <a:prstClr val="black">
                      <a:alpha val="32000"/>
                    </a:prstClr>
                  </a:outerShdw>
                </a:effectLst>
                <a:latin typeface="Arial Black" panose="020B0A04020102020204" pitchFamily="34" charset="0"/>
              </a:rPr>
              <a:t> los menores? </a:t>
            </a:r>
          </a:p>
          <a:p>
            <a:pPr marL="0" indent="0">
              <a:buNone/>
            </a:pPr>
            <a:endParaRPr lang="es-GT" sz="1600" b="1" i="1" dirty="0">
              <a:effectLst>
                <a:outerShdw blurRad="60007" dist="310007" dir="7680000" sy="30000" kx="1300200" algn="ctr" rotWithShape="0">
                  <a:prstClr val="black">
                    <a:alpha val="32000"/>
                  </a:prstClr>
                </a:outerShdw>
              </a:effectLst>
              <a:latin typeface="Arial Black" panose="020B0A04020102020204" pitchFamily="34" charset="0"/>
            </a:endParaRPr>
          </a:p>
        </p:txBody>
      </p:sp>
      <p:pic>
        <p:nvPicPr>
          <p:cNvPr id="2052" name="Picture 4" descr="Clases virtuales: Nueva realidad educativa - Reporte Indigo">
            <a:extLst>
              <a:ext uri="{FF2B5EF4-FFF2-40B4-BE49-F238E27FC236}">
                <a16:creationId xmlns:a16="http://schemas.microsoft.com/office/drawing/2014/main" id="{4FEF3E20-BAF6-6C82-3A31-0B9CC5D500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86873" y="4705349"/>
            <a:ext cx="2962275" cy="154305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054" name="Picture 6" descr="clases virtuales: Últimas noticias, videos y fotos de clases virtuales |  Univision">
            <a:extLst>
              <a:ext uri="{FF2B5EF4-FFF2-40B4-BE49-F238E27FC236}">
                <a16:creationId xmlns:a16="http://schemas.microsoft.com/office/drawing/2014/main" id="{0EEE5088-E774-4682-473A-5D2C01B62B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2137" y="609601"/>
            <a:ext cx="2828925" cy="161925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056" name="Picture 8" descr="Clases virtuales: 10 consejos para que los niños eviten distraerse | CLASES  VIRTUALES | EDUCACION | NIÑOS | VIU | EL COMERCIO PERÚ">
            <a:extLst>
              <a:ext uri="{FF2B5EF4-FFF2-40B4-BE49-F238E27FC236}">
                <a16:creationId xmlns:a16="http://schemas.microsoft.com/office/drawing/2014/main" id="{312CCD56-7A71-E7AD-B852-A9F664C2EE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2137" y="2540933"/>
            <a:ext cx="2838450" cy="160972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63140405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anim calcmode="lin" valueType="num">
                                      <p:cBhvr>
                                        <p:cTn id="1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2"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anim calcmode="lin" valueType="num">
                                      <p:cBhvr>
                                        <p:cTn id="1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1000"/>
                                        <p:tgtEl>
                                          <p:spTgt spid="3">
                                            <p:txEl>
                                              <p:pRg st="4" end="4"/>
                                            </p:txEl>
                                          </p:spTgt>
                                        </p:tgtEl>
                                      </p:cBhvr>
                                    </p:animEffect>
                                    <p:anim calcmode="lin" valueType="num">
                                      <p:cBhvr>
                                        <p:cTn id="2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054"/>
                                        </p:tgtEl>
                                        <p:attrNameLst>
                                          <p:attrName>style.visibility</p:attrName>
                                        </p:attrNameLst>
                                      </p:cBhvr>
                                      <p:to>
                                        <p:strVal val="visible"/>
                                      </p:to>
                                    </p:set>
                                    <p:anim calcmode="lin" valueType="num">
                                      <p:cBhvr>
                                        <p:cTn id="27" dur="500" fill="hold"/>
                                        <p:tgtEl>
                                          <p:spTgt spid="2054"/>
                                        </p:tgtEl>
                                        <p:attrNameLst>
                                          <p:attrName>ppt_w</p:attrName>
                                        </p:attrNameLst>
                                      </p:cBhvr>
                                      <p:tavLst>
                                        <p:tav tm="0">
                                          <p:val>
                                            <p:fltVal val="0"/>
                                          </p:val>
                                        </p:tav>
                                        <p:tav tm="100000">
                                          <p:val>
                                            <p:strVal val="#ppt_w"/>
                                          </p:val>
                                        </p:tav>
                                      </p:tavLst>
                                    </p:anim>
                                    <p:anim calcmode="lin" valueType="num">
                                      <p:cBhvr>
                                        <p:cTn id="28" dur="500" fill="hold"/>
                                        <p:tgtEl>
                                          <p:spTgt spid="2054"/>
                                        </p:tgtEl>
                                        <p:attrNameLst>
                                          <p:attrName>ppt_h</p:attrName>
                                        </p:attrNameLst>
                                      </p:cBhvr>
                                      <p:tavLst>
                                        <p:tav tm="0">
                                          <p:val>
                                            <p:fltVal val="0"/>
                                          </p:val>
                                        </p:tav>
                                        <p:tav tm="100000">
                                          <p:val>
                                            <p:strVal val="#ppt_h"/>
                                          </p:val>
                                        </p:tav>
                                      </p:tavLst>
                                    </p:anim>
                                    <p:animEffect transition="in" filter="fade">
                                      <p:cBhvr>
                                        <p:cTn id="29" dur="500"/>
                                        <p:tgtEl>
                                          <p:spTgt spid="2054"/>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056"/>
                                        </p:tgtEl>
                                        <p:attrNameLst>
                                          <p:attrName>style.visibility</p:attrName>
                                        </p:attrNameLst>
                                      </p:cBhvr>
                                      <p:to>
                                        <p:strVal val="visible"/>
                                      </p:to>
                                    </p:set>
                                    <p:anim calcmode="lin" valueType="num">
                                      <p:cBhvr>
                                        <p:cTn id="34" dur="500" fill="hold"/>
                                        <p:tgtEl>
                                          <p:spTgt spid="2056"/>
                                        </p:tgtEl>
                                        <p:attrNameLst>
                                          <p:attrName>ppt_w</p:attrName>
                                        </p:attrNameLst>
                                      </p:cBhvr>
                                      <p:tavLst>
                                        <p:tav tm="0">
                                          <p:val>
                                            <p:fltVal val="0"/>
                                          </p:val>
                                        </p:tav>
                                        <p:tav tm="100000">
                                          <p:val>
                                            <p:strVal val="#ppt_w"/>
                                          </p:val>
                                        </p:tav>
                                      </p:tavLst>
                                    </p:anim>
                                    <p:anim calcmode="lin" valueType="num">
                                      <p:cBhvr>
                                        <p:cTn id="35" dur="500" fill="hold"/>
                                        <p:tgtEl>
                                          <p:spTgt spid="2056"/>
                                        </p:tgtEl>
                                        <p:attrNameLst>
                                          <p:attrName>ppt_h</p:attrName>
                                        </p:attrNameLst>
                                      </p:cBhvr>
                                      <p:tavLst>
                                        <p:tav tm="0">
                                          <p:val>
                                            <p:fltVal val="0"/>
                                          </p:val>
                                        </p:tav>
                                        <p:tav tm="100000">
                                          <p:val>
                                            <p:strVal val="#ppt_h"/>
                                          </p:val>
                                        </p:tav>
                                      </p:tavLst>
                                    </p:anim>
                                    <p:animEffect transition="in" filter="fade">
                                      <p:cBhvr>
                                        <p:cTn id="36" dur="500"/>
                                        <p:tgtEl>
                                          <p:spTgt spid="205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2052"/>
                                        </p:tgtEl>
                                        <p:attrNameLst>
                                          <p:attrName>style.visibility</p:attrName>
                                        </p:attrNameLst>
                                      </p:cBhvr>
                                      <p:to>
                                        <p:strVal val="visible"/>
                                      </p:to>
                                    </p:set>
                                    <p:anim calcmode="lin" valueType="num">
                                      <p:cBhvr>
                                        <p:cTn id="41" dur="500" fill="hold"/>
                                        <p:tgtEl>
                                          <p:spTgt spid="2052"/>
                                        </p:tgtEl>
                                        <p:attrNameLst>
                                          <p:attrName>ppt_w</p:attrName>
                                        </p:attrNameLst>
                                      </p:cBhvr>
                                      <p:tavLst>
                                        <p:tav tm="0">
                                          <p:val>
                                            <p:fltVal val="0"/>
                                          </p:val>
                                        </p:tav>
                                        <p:tav tm="100000">
                                          <p:val>
                                            <p:strVal val="#ppt_w"/>
                                          </p:val>
                                        </p:tav>
                                      </p:tavLst>
                                    </p:anim>
                                    <p:anim calcmode="lin" valueType="num">
                                      <p:cBhvr>
                                        <p:cTn id="42" dur="500" fill="hold"/>
                                        <p:tgtEl>
                                          <p:spTgt spid="2052"/>
                                        </p:tgtEl>
                                        <p:attrNameLst>
                                          <p:attrName>ppt_h</p:attrName>
                                        </p:attrNameLst>
                                      </p:cBhvr>
                                      <p:tavLst>
                                        <p:tav tm="0">
                                          <p:val>
                                            <p:fltVal val="0"/>
                                          </p:val>
                                        </p:tav>
                                        <p:tav tm="100000">
                                          <p:val>
                                            <p:strVal val="#ppt_h"/>
                                          </p:val>
                                        </p:tav>
                                      </p:tavLst>
                                    </p:anim>
                                    <p:animEffect transition="in" filter="fade">
                                      <p:cBhvr>
                                        <p:cTn id="43"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EAE4F1-E210-F15E-0221-ACB329F08552}"/>
              </a:ext>
            </a:extLst>
          </p:cNvPr>
          <p:cNvSpPr>
            <a:spLocks noGrp="1"/>
          </p:cNvSpPr>
          <p:nvPr>
            <p:ph type="ctrTitle"/>
          </p:nvPr>
        </p:nvSpPr>
        <p:spPr>
          <a:xfrm rot="19581914">
            <a:off x="1945434" y="1265799"/>
            <a:ext cx="7197726" cy="2421464"/>
          </a:xfrm>
        </p:spPr>
        <p:txBody>
          <a:bodyPr/>
          <a:lstStyle/>
          <a:p>
            <a:r>
              <a:rPr lang="es-ES"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IV DESARROLLO </a:t>
            </a:r>
            <a:endParaRPr lang="es-GT"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pic>
        <p:nvPicPr>
          <p:cNvPr id="4" name="Imagen 3">
            <a:extLst>
              <a:ext uri="{FF2B5EF4-FFF2-40B4-BE49-F238E27FC236}">
                <a16:creationId xmlns:a16="http://schemas.microsoft.com/office/drawing/2014/main" id="{233752E3-83C1-1816-AB09-B7740B695F6E}"/>
              </a:ext>
            </a:extLst>
          </p:cNvPr>
          <p:cNvPicPr>
            <a:picLocks noChangeAspect="1"/>
          </p:cNvPicPr>
          <p:nvPr/>
        </p:nvPicPr>
        <p:blipFill>
          <a:blip r:embed="rId2"/>
          <a:stretch>
            <a:fillRect/>
          </a:stretch>
        </p:blipFill>
        <p:spPr>
          <a:xfrm>
            <a:off x="7606748" y="3246146"/>
            <a:ext cx="3349041" cy="223182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Imagen 4">
            <a:extLst>
              <a:ext uri="{FF2B5EF4-FFF2-40B4-BE49-F238E27FC236}">
                <a16:creationId xmlns:a16="http://schemas.microsoft.com/office/drawing/2014/main" id="{A52062A5-85CF-165D-7D06-620B55F0B493}"/>
              </a:ext>
            </a:extLst>
          </p:cNvPr>
          <p:cNvPicPr>
            <a:picLocks noChangeAspect="1"/>
          </p:cNvPicPr>
          <p:nvPr/>
        </p:nvPicPr>
        <p:blipFill>
          <a:blip r:embed="rId3"/>
          <a:stretch>
            <a:fillRect/>
          </a:stretch>
        </p:blipFill>
        <p:spPr>
          <a:xfrm rot="19221536">
            <a:off x="463423" y="811291"/>
            <a:ext cx="3347735" cy="223182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429303868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2" y="609601"/>
            <a:ext cx="9404723" cy="1400530"/>
          </a:xfrm>
        </p:spPr>
        <p:txBody>
          <a:bodyPr/>
          <a:lstStyle/>
          <a:p>
            <a:r>
              <a:rPr lang="es-MX" sz="41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4.2 DEFINIR EL PROBLEMA/CASO </a:t>
            </a:r>
            <a:endParaRPr lang="es-GT" sz="41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p:txBody>
          <a:bodyPr/>
          <a:lstStyle/>
          <a:p>
            <a:pPr marL="0" indent="0" algn="just">
              <a:buNone/>
            </a:pPr>
            <a:r>
              <a:rPr lang="es-GT" dirty="0"/>
              <a:t>Uno de los problemas más grandes que puede tener el abandono o perdida de atención en clase es la pobre economía de algunas familias, ya que no pueden aportar con los materiales necesarios como si es virtual computadoras o algún dispositivo digital que lo ayude a desarrollar su aprendizaje perdiéndose clases y con menos ganas de prestar atención.</a:t>
            </a:r>
          </a:p>
        </p:txBody>
      </p:sp>
      <p:pic>
        <p:nvPicPr>
          <p:cNvPr id="5122" name="Picture 2" descr="Cómo apoyar a tus hijos en las clases virtuales? - Blog">
            <a:extLst>
              <a:ext uri="{FF2B5EF4-FFF2-40B4-BE49-F238E27FC236}">
                <a16:creationId xmlns:a16="http://schemas.microsoft.com/office/drawing/2014/main" id="{23B14E6F-D29F-8248-7F92-F3B9A22234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312"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4" name="Picture 4" descr="Recomendaciones para ayudar a tus hijos con sus clases virtuales | People  en Español">
            <a:extLst>
              <a:ext uri="{FF2B5EF4-FFF2-40B4-BE49-F238E27FC236}">
                <a16:creationId xmlns:a16="http://schemas.microsoft.com/office/drawing/2014/main" id="{85D3955C-5354-D6D7-A3E8-B679F0237C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6894"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6" name="Picture 6" descr="En qué consiste una clase virtual? | Universidad del Istmo">
            <a:extLst>
              <a:ext uri="{FF2B5EF4-FFF2-40B4-BE49-F238E27FC236}">
                <a16:creationId xmlns:a16="http://schemas.microsoft.com/office/drawing/2014/main" id="{448DB372-26FE-1764-ABEE-6EF886ADBE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6663" y="4836318"/>
            <a:ext cx="3248025" cy="14097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2444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wheel(1)">
                                      <p:cBhvr>
                                        <p:cTn id="18" dur="2000"/>
                                        <p:tgtEl>
                                          <p:spTgt spid="51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wipe(down)">
                                      <p:cBhvr>
                                        <p:cTn id="23" dur="500"/>
                                        <p:tgtEl>
                                          <p:spTgt spid="5124"/>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5126"/>
                                        </p:tgtEl>
                                        <p:attrNameLst>
                                          <p:attrName>style.visibility</p:attrName>
                                        </p:attrNameLst>
                                      </p:cBhvr>
                                      <p:to>
                                        <p:strVal val="visible"/>
                                      </p:to>
                                    </p:set>
                                    <p:animEffect transition="in" filter="wipe(down)">
                                      <p:cBhvr>
                                        <p:cTn id="28" dur="580">
                                          <p:stCondLst>
                                            <p:cond delay="0"/>
                                          </p:stCondLst>
                                        </p:cTn>
                                        <p:tgtEl>
                                          <p:spTgt spid="5126"/>
                                        </p:tgtEl>
                                      </p:cBhvr>
                                    </p:animEffect>
                                    <p:anim calcmode="lin" valueType="num">
                                      <p:cBhvr>
                                        <p:cTn id="29" dur="1822" tmFilter="0,0; 0.14,0.36; 0.43,0.73; 0.71,0.91; 1.0,1.0">
                                          <p:stCondLst>
                                            <p:cond delay="0"/>
                                          </p:stCondLst>
                                        </p:cTn>
                                        <p:tgtEl>
                                          <p:spTgt spid="512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512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512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512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5126"/>
                                        </p:tgtEl>
                                        <p:attrNameLst>
                                          <p:attrName>ppt_y</p:attrName>
                                        </p:attrNameLst>
                                      </p:cBhvr>
                                      <p:tavLst>
                                        <p:tav tm="0" fmla="#ppt_y-sin(pi*$)/81">
                                          <p:val>
                                            <p:fltVal val="0"/>
                                          </p:val>
                                        </p:tav>
                                        <p:tav tm="100000">
                                          <p:val>
                                            <p:fltVal val="1"/>
                                          </p:val>
                                        </p:tav>
                                      </p:tavLst>
                                    </p:anim>
                                    <p:animScale>
                                      <p:cBhvr>
                                        <p:cTn id="34" dur="26">
                                          <p:stCondLst>
                                            <p:cond delay="650"/>
                                          </p:stCondLst>
                                        </p:cTn>
                                        <p:tgtEl>
                                          <p:spTgt spid="5126"/>
                                        </p:tgtEl>
                                      </p:cBhvr>
                                      <p:to x="100000" y="60000"/>
                                    </p:animScale>
                                    <p:animScale>
                                      <p:cBhvr>
                                        <p:cTn id="35" dur="166" decel="50000">
                                          <p:stCondLst>
                                            <p:cond delay="676"/>
                                          </p:stCondLst>
                                        </p:cTn>
                                        <p:tgtEl>
                                          <p:spTgt spid="5126"/>
                                        </p:tgtEl>
                                      </p:cBhvr>
                                      <p:to x="100000" y="100000"/>
                                    </p:animScale>
                                    <p:animScale>
                                      <p:cBhvr>
                                        <p:cTn id="36" dur="26">
                                          <p:stCondLst>
                                            <p:cond delay="1312"/>
                                          </p:stCondLst>
                                        </p:cTn>
                                        <p:tgtEl>
                                          <p:spTgt spid="5126"/>
                                        </p:tgtEl>
                                      </p:cBhvr>
                                      <p:to x="100000" y="80000"/>
                                    </p:animScale>
                                    <p:animScale>
                                      <p:cBhvr>
                                        <p:cTn id="37" dur="166" decel="50000">
                                          <p:stCondLst>
                                            <p:cond delay="1338"/>
                                          </p:stCondLst>
                                        </p:cTn>
                                        <p:tgtEl>
                                          <p:spTgt spid="5126"/>
                                        </p:tgtEl>
                                      </p:cBhvr>
                                      <p:to x="100000" y="100000"/>
                                    </p:animScale>
                                    <p:animScale>
                                      <p:cBhvr>
                                        <p:cTn id="38" dur="26">
                                          <p:stCondLst>
                                            <p:cond delay="1642"/>
                                          </p:stCondLst>
                                        </p:cTn>
                                        <p:tgtEl>
                                          <p:spTgt spid="5126"/>
                                        </p:tgtEl>
                                      </p:cBhvr>
                                      <p:to x="100000" y="90000"/>
                                    </p:animScale>
                                    <p:animScale>
                                      <p:cBhvr>
                                        <p:cTn id="39" dur="166" decel="50000">
                                          <p:stCondLst>
                                            <p:cond delay="1668"/>
                                          </p:stCondLst>
                                        </p:cTn>
                                        <p:tgtEl>
                                          <p:spTgt spid="5126"/>
                                        </p:tgtEl>
                                      </p:cBhvr>
                                      <p:to x="100000" y="100000"/>
                                    </p:animScale>
                                    <p:animScale>
                                      <p:cBhvr>
                                        <p:cTn id="40" dur="26">
                                          <p:stCondLst>
                                            <p:cond delay="1808"/>
                                          </p:stCondLst>
                                        </p:cTn>
                                        <p:tgtEl>
                                          <p:spTgt spid="5126"/>
                                        </p:tgtEl>
                                      </p:cBhvr>
                                      <p:to x="100000" y="95000"/>
                                    </p:animScale>
                                    <p:animScale>
                                      <p:cBhvr>
                                        <p:cTn id="41" dur="166" decel="50000">
                                          <p:stCondLst>
                                            <p:cond delay="1834"/>
                                          </p:stCondLst>
                                        </p:cTn>
                                        <p:tgtEl>
                                          <p:spTgt spid="51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CB9FC778-93E2-BD23-8457-448FEAB83522}"/>
              </a:ext>
            </a:extLst>
          </p:cNvPr>
          <p:cNvSpPr>
            <a:spLocks noGrp="1"/>
          </p:cNvSpPr>
          <p:nvPr>
            <p:ph idx="1"/>
          </p:nvPr>
        </p:nvSpPr>
        <p:spPr>
          <a:xfrm>
            <a:off x="838200" y="1616376"/>
            <a:ext cx="10515600" cy="4479233"/>
          </a:xfrm>
        </p:spPr>
        <p:txBody>
          <a:bodyPr>
            <a:normAutofit/>
          </a:bodyPr>
          <a:lstStyle/>
          <a:p>
            <a:pPr marL="0" indent="0">
              <a:buNone/>
            </a:pPr>
            <a:r>
              <a:rPr lang="es-ES" dirty="0"/>
              <a:t>Las causas y amenazas son aquellas que pueden perjudicar en mayor o menor manera a los que están expuestas a estas, algunas pueden ser.</a:t>
            </a:r>
          </a:p>
          <a:p>
            <a:r>
              <a:rPr lang="es-ES" sz="1900" dirty="0"/>
              <a:t>Poca preparación por parte de los padres para apoyar a sus hijos.</a:t>
            </a:r>
          </a:p>
          <a:p>
            <a:r>
              <a:rPr lang="es-ES" sz="1900" dirty="0"/>
              <a:t>Puede que en sus hogares tengan distractores.</a:t>
            </a:r>
          </a:p>
          <a:p>
            <a:r>
              <a:rPr lang="es-ES" sz="1900" dirty="0"/>
              <a:t>Que el estudiante no cuente con los materiales necesarios.</a:t>
            </a:r>
          </a:p>
        </p:txBody>
      </p:sp>
      <p:pic>
        <p:nvPicPr>
          <p:cNvPr id="3074" name="Picture 2" descr="Estrés laboral logra colarse a las aulas virtuales: 57% de los maestros no  se sienten preparados para impartir clases online">
            <a:extLst>
              <a:ext uri="{FF2B5EF4-FFF2-40B4-BE49-F238E27FC236}">
                <a16:creationId xmlns:a16="http://schemas.microsoft.com/office/drawing/2014/main" id="{E90654F4-F675-26D1-E631-111FF40045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3087" y="4645024"/>
            <a:ext cx="2466975" cy="18478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pic>
        <p:nvPicPr>
          <p:cNvPr id="3076" name="Picture 4" descr="Niño aprendiendo de sus clases virtuales de laptop | Foto Gratis">
            <a:extLst>
              <a:ext uri="{FF2B5EF4-FFF2-40B4-BE49-F238E27FC236}">
                <a16:creationId xmlns:a16="http://schemas.microsoft.com/office/drawing/2014/main" id="{601E8C89-615D-5055-8673-F994A9A224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1775" y="4645024"/>
            <a:ext cx="2590800" cy="170418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pic>
        <p:nvPicPr>
          <p:cNvPr id="3078" name="Picture 6" descr="Ciberbullying': cuando la violencia entre estudiantes se mantiene aún en clases  virtuales | La Nación">
            <a:extLst>
              <a:ext uri="{FF2B5EF4-FFF2-40B4-BE49-F238E27FC236}">
                <a16:creationId xmlns:a16="http://schemas.microsoft.com/office/drawing/2014/main" id="{FA977D40-0352-0B28-9682-9028CC11DC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1888" y="4606129"/>
            <a:ext cx="2619375" cy="17430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6" name="Título 1">
            <a:extLst>
              <a:ext uri="{FF2B5EF4-FFF2-40B4-BE49-F238E27FC236}">
                <a16:creationId xmlns:a16="http://schemas.microsoft.com/office/drawing/2014/main" id="{A41C102A-9896-2DD3-842A-26F07265D8BB}"/>
              </a:ext>
            </a:extLst>
          </p:cNvPr>
          <p:cNvSpPr>
            <a:spLocks noGrp="1"/>
          </p:cNvSpPr>
          <p:nvPr>
            <p:ph type="title"/>
          </p:nvPr>
        </p:nvSpPr>
        <p:spPr>
          <a:xfrm>
            <a:off x="1103312" y="609601"/>
            <a:ext cx="9404723" cy="1400530"/>
          </a:xfrm>
        </p:spPr>
        <p:txBody>
          <a:bodyPr/>
          <a:lstStyle/>
          <a:p>
            <a:r>
              <a:rPr lang="es-MX" sz="41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4.3 CUSAS. </a:t>
            </a:r>
            <a:endParaRPr lang="es-GT" sz="41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Tree>
    <p:extLst>
      <p:ext uri="{BB962C8B-B14F-4D97-AF65-F5344CB8AC3E}">
        <p14:creationId xmlns:p14="http://schemas.microsoft.com/office/powerpoint/2010/main" val="38574905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additive="base">
                                        <p:cTn id="7" dur="500" fill="hold"/>
                                        <p:tgtEl>
                                          <p:spTgt spid="3078"/>
                                        </p:tgtEl>
                                        <p:attrNameLst>
                                          <p:attrName>ppt_x</p:attrName>
                                        </p:attrNameLst>
                                      </p:cBhvr>
                                      <p:tavLst>
                                        <p:tav tm="0">
                                          <p:val>
                                            <p:strVal val="#ppt_x"/>
                                          </p:val>
                                        </p:tav>
                                        <p:tav tm="100000">
                                          <p:val>
                                            <p:strVal val="#ppt_x"/>
                                          </p:val>
                                        </p:tav>
                                      </p:tavLst>
                                    </p:anim>
                                    <p:anim calcmode="lin" valueType="num">
                                      <p:cBhvr additive="base">
                                        <p:cTn id="8"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6"/>
                                        </p:tgtEl>
                                        <p:attrNameLst>
                                          <p:attrName>style.visibility</p:attrName>
                                        </p:attrNameLst>
                                      </p:cBhvr>
                                      <p:to>
                                        <p:strVal val="visible"/>
                                      </p:to>
                                    </p:set>
                                    <p:anim calcmode="lin" valueType="num">
                                      <p:cBhvr additive="base">
                                        <p:cTn id="13" dur="500" fill="hold"/>
                                        <p:tgtEl>
                                          <p:spTgt spid="3076"/>
                                        </p:tgtEl>
                                        <p:attrNameLst>
                                          <p:attrName>ppt_x</p:attrName>
                                        </p:attrNameLst>
                                      </p:cBhvr>
                                      <p:tavLst>
                                        <p:tav tm="0">
                                          <p:val>
                                            <p:strVal val="#ppt_x"/>
                                          </p:val>
                                        </p:tav>
                                        <p:tav tm="100000">
                                          <p:val>
                                            <p:strVal val="#ppt_x"/>
                                          </p:val>
                                        </p:tav>
                                      </p:tavLst>
                                    </p:anim>
                                    <p:anim calcmode="lin" valueType="num">
                                      <p:cBhvr additive="base">
                                        <p:cTn id="14"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fade">
                                      <p:cBhvr>
                                        <p:cTn id="19" dur="1000"/>
                                        <p:tgtEl>
                                          <p:spTgt spid="3074"/>
                                        </p:tgtEl>
                                      </p:cBhvr>
                                    </p:animEffect>
                                    <p:anim calcmode="lin" valueType="num">
                                      <p:cBhvr>
                                        <p:cTn id="20" dur="1000" fill="hold"/>
                                        <p:tgtEl>
                                          <p:spTgt spid="3074"/>
                                        </p:tgtEl>
                                        <p:attrNameLst>
                                          <p:attrName>ppt_x</p:attrName>
                                        </p:attrNameLst>
                                      </p:cBhvr>
                                      <p:tavLst>
                                        <p:tav tm="0">
                                          <p:val>
                                            <p:strVal val="#ppt_x"/>
                                          </p:val>
                                        </p:tav>
                                        <p:tav tm="100000">
                                          <p:val>
                                            <p:strVal val="#ppt_x"/>
                                          </p:val>
                                        </p:tav>
                                      </p:tavLst>
                                    </p:anim>
                                    <p:anim calcmode="lin" valueType="num">
                                      <p:cBhvr>
                                        <p:cTn id="21"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D648F17-0E35-92A7-E00C-0BA4D644F503}"/>
              </a:ext>
            </a:extLst>
          </p:cNvPr>
          <p:cNvSpPr>
            <a:spLocks noGrp="1"/>
          </p:cNvSpPr>
          <p:nvPr>
            <p:ph type="title"/>
          </p:nvPr>
        </p:nvSpPr>
        <p:spPr>
          <a:xfrm>
            <a:off x="573088" y="1900006"/>
            <a:ext cx="10515600" cy="1723799"/>
          </a:xfrm>
        </p:spPr>
        <p:txBody>
          <a:bodyPr>
            <a:normAutofit fontScale="90000"/>
          </a:bodyPr>
          <a:lstStyle/>
          <a:p>
            <a:r>
              <a:rPr lang="es-ES" sz="2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Dificultades de aprendizaje en modalidad virtual</a:t>
            </a:r>
            <a:r>
              <a:rPr lang="es-ES" sz="2200" dirty="0"/>
              <a:t>: </a:t>
            </a:r>
            <a:r>
              <a:rPr lang="es-ES" sz="1600" dirty="0">
                <a:latin typeface="Arial Black" panose="020B0A04020102020204" pitchFamily="34" charset="0"/>
              </a:rPr>
              <a:t>El aprendizaje en modalidad virtual se ha visto afectado por factores como: la cantidad excesiva de horas sincrónicas y asincrónicas, distractores en el lugar de estudio.</a:t>
            </a:r>
            <a:br>
              <a:rPr lang="es-ES" sz="1800" dirty="0"/>
            </a:br>
            <a:br>
              <a:rPr lang="es-ES" sz="1800" dirty="0"/>
            </a:br>
            <a:r>
              <a:rPr lang="es-ES" sz="18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Falta de motivación en niños</a:t>
            </a:r>
            <a:r>
              <a:rPr lang="es-ES" sz="2200" dirty="0"/>
              <a:t>: </a:t>
            </a:r>
            <a:r>
              <a:rPr lang="es-ES" sz="1600" dirty="0">
                <a:latin typeface="Arial Black" panose="020B0A04020102020204" pitchFamily="34" charset="0"/>
              </a:rPr>
              <a:t>La motivación personal (también conocida como motivación intrínseca) para aprender está presente de forma natural en los niños hasta aproximadamente los 7 años.</a:t>
            </a:r>
            <a:br>
              <a:rPr lang="es-ES" sz="1600" dirty="0">
                <a:latin typeface="Arial Black" panose="020B0A04020102020204" pitchFamily="34" charset="0"/>
              </a:rPr>
            </a:br>
            <a:r>
              <a:rPr lang="es-ES" sz="1600" dirty="0">
                <a:latin typeface="Arial Black" panose="020B0A04020102020204" pitchFamily="34" charset="0"/>
              </a:rPr>
              <a:t>Independientemente de lo que hagan, los niños tienen la tendencia natural a aprender y</a:t>
            </a:r>
            <a:br>
              <a:rPr lang="es-ES" sz="1600" dirty="0">
                <a:latin typeface="Arial Black" panose="020B0A04020102020204" pitchFamily="34" charset="0"/>
              </a:rPr>
            </a:br>
            <a:r>
              <a:rPr lang="es-ES" sz="1600" dirty="0">
                <a:latin typeface="Arial Black" panose="020B0A04020102020204" pitchFamily="34" charset="0"/>
              </a:rPr>
              <a:t>descubrir cosas nuevas.</a:t>
            </a:r>
            <a:endParaRPr lang="es-GT" sz="1600" dirty="0">
              <a:latin typeface="Arial Black" panose="020B0A04020102020204" pitchFamily="34" charset="0"/>
            </a:endParaRPr>
          </a:p>
        </p:txBody>
      </p:sp>
      <p:pic>
        <p:nvPicPr>
          <p:cNvPr id="5" name="Marcador de contenido 4">
            <a:extLst>
              <a:ext uri="{FF2B5EF4-FFF2-40B4-BE49-F238E27FC236}">
                <a16:creationId xmlns:a16="http://schemas.microsoft.com/office/drawing/2014/main" id="{66E6F3A8-2D8F-01A9-FF01-E474801CA9B7}"/>
              </a:ext>
            </a:extLst>
          </p:cNvPr>
          <p:cNvPicPr>
            <a:picLocks noGrp="1" noChangeAspect="1"/>
          </p:cNvPicPr>
          <p:nvPr>
            <p:ph idx="1"/>
          </p:nvPr>
        </p:nvPicPr>
        <p:blipFill>
          <a:blip r:embed="rId2"/>
          <a:stretch>
            <a:fillRect/>
          </a:stretch>
        </p:blipFill>
        <p:spPr>
          <a:xfrm>
            <a:off x="866153" y="4777411"/>
            <a:ext cx="3604791" cy="189251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Imagen 5">
            <a:extLst>
              <a:ext uri="{FF2B5EF4-FFF2-40B4-BE49-F238E27FC236}">
                <a16:creationId xmlns:a16="http://schemas.microsoft.com/office/drawing/2014/main" id="{1C419B50-001D-0F6A-C33F-CE542795FCC7}"/>
              </a:ext>
            </a:extLst>
          </p:cNvPr>
          <p:cNvPicPr>
            <a:picLocks noChangeAspect="1"/>
          </p:cNvPicPr>
          <p:nvPr/>
        </p:nvPicPr>
        <p:blipFill rotWithShape="1">
          <a:blip r:embed="rId3"/>
          <a:srcRect r="29433"/>
          <a:stretch/>
        </p:blipFill>
        <p:spPr>
          <a:xfrm>
            <a:off x="5265249" y="4096094"/>
            <a:ext cx="2517914" cy="187327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7" name="Imagen 6">
            <a:extLst>
              <a:ext uri="{FF2B5EF4-FFF2-40B4-BE49-F238E27FC236}">
                <a16:creationId xmlns:a16="http://schemas.microsoft.com/office/drawing/2014/main" id="{573F72D0-6A7E-81C6-B9F8-7EE74DED42F9}"/>
              </a:ext>
            </a:extLst>
          </p:cNvPr>
          <p:cNvPicPr>
            <a:picLocks noChangeAspect="1"/>
          </p:cNvPicPr>
          <p:nvPr/>
        </p:nvPicPr>
        <p:blipFill>
          <a:blip r:embed="rId4"/>
          <a:stretch>
            <a:fillRect/>
          </a:stretch>
        </p:blipFill>
        <p:spPr>
          <a:xfrm>
            <a:off x="8577468" y="4319470"/>
            <a:ext cx="2418522" cy="241852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Título 1">
            <a:extLst>
              <a:ext uri="{FF2B5EF4-FFF2-40B4-BE49-F238E27FC236}">
                <a16:creationId xmlns:a16="http://schemas.microsoft.com/office/drawing/2014/main" id="{9E172AEA-B6F0-DD8C-28FB-A0C5903EBD23}"/>
              </a:ext>
            </a:extLst>
          </p:cNvPr>
          <p:cNvSpPr txBox="1">
            <a:spLocks/>
          </p:cNvSpPr>
          <p:nvPr/>
        </p:nvSpPr>
        <p:spPr>
          <a:xfrm>
            <a:off x="1004700" y="403413"/>
            <a:ext cx="9404723" cy="1400530"/>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MX" sz="4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4.4 CONSECUENCIS Y DESCRIPCION DEL CONTEXTO </a:t>
            </a:r>
            <a:endParaRPr lang="es-GT" sz="4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Tree>
    <p:extLst>
      <p:ext uri="{BB962C8B-B14F-4D97-AF65-F5344CB8AC3E}">
        <p14:creationId xmlns:p14="http://schemas.microsoft.com/office/powerpoint/2010/main" val="334036526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759134-579F-122F-635A-4D037CC8539B}"/>
              </a:ext>
            </a:extLst>
          </p:cNvPr>
          <p:cNvSpPr>
            <a:spLocks noGrp="1"/>
          </p:cNvSpPr>
          <p:nvPr>
            <p:ph type="ctrTitle"/>
          </p:nvPr>
        </p:nvSpPr>
        <p:spPr>
          <a:xfrm>
            <a:off x="1384011" y="887116"/>
            <a:ext cx="7766936" cy="1646302"/>
          </a:xfrm>
        </p:spPr>
        <p:txBody>
          <a:bodyPr/>
          <a:lstStyle/>
          <a:p>
            <a:r>
              <a:rPr lang="es-GT" sz="6600" i="1" dirty="0">
                <a:ln w="0"/>
                <a:gradFill>
                  <a:gsLst>
                    <a:gs pos="0">
                      <a:schemeClr val="accent5">
                        <a:lumMod val="50000"/>
                      </a:schemeClr>
                    </a:gs>
                    <a:gs pos="50000">
                      <a:schemeClr val="accent5"/>
                    </a:gs>
                    <a:gs pos="100000">
                      <a:schemeClr val="accent5">
                        <a:lumMod val="60000"/>
                        <a:lumOff val="40000"/>
                      </a:schemeClr>
                    </a:gs>
                  </a:gsLst>
                  <a:lin ang="5400000"/>
                </a:gradFill>
                <a:effectLst>
                  <a:glow rad="101600">
                    <a:schemeClr val="accent5">
                      <a:satMod val="175000"/>
                      <a:alpha val="40000"/>
                    </a:schemeClr>
                  </a:glow>
                  <a:reflection blurRad="6350" stA="53000" endA="300" endPos="35500" dir="5400000" sy="-90000" algn="bl" rotWithShape="0"/>
                </a:effectLst>
              </a:rPr>
              <a:t>Descripción y contexto</a:t>
            </a:r>
          </a:p>
        </p:txBody>
      </p:sp>
      <p:sp>
        <p:nvSpPr>
          <p:cNvPr id="3" name="Subtítulo 2">
            <a:extLst>
              <a:ext uri="{FF2B5EF4-FFF2-40B4-BE49-F238E27FC236}">
                <a16:creationId xmlns:a16="http://schemas.microsoft.com/office/drawing/2014/main" id="{8D82FF6A-4004-8F23-12BE-186B1B2A0624}"/>
              </a:ext>
            </a:extLst>
          </p:cNvPr>
          <p:cNvSpPr>
            <a:spLocks noGrp="1"/>
          </p:cNvSpPr>
          <p:nvPr>
            <p:ph type="subTitle" idx="1"/>
          </p:nvPr>
        </p:nvSpPr>
        <p:spPr>
          <a:xfrm>
            <a:off x="1507067" y="3185653"/>
            <a:ext cx="7766936" cy="1962080"/>
          </a:xfrm>
        </p:spPr>
        <p:txBody>
          <a:bodyPr>
            <a:noAutofit/>
          </a:bodyPr>
          <a:lstStyle/>
          <a:p>
            <a:pPr algn="just"/>
            <a:r>
              <a:rPr lang="es-ES" sz="1400" b="1" i="1" dirty="0">
                <a:solidFill>
                  <a:schemeClr val="tx2"/>
                </a:solidFill>
                <a:latin typeface="Arial Black" panose="020B0A04020102020204" pitchFamily="34" charset="0"/>
              </a:rPr>
              <a:t>El principal problema que enfrentan los estudiantes hoy en día es la baja moral. Hace unos años, la escuela primaria se caracterizaba por la motivación de los estudiantes por aprender y buscar la aprobación de los maestros.</a:t>
            </a:r>
          </a:p>
          <a:p>
            <a:pPr algn="just"/>
            <a:r>
              <a:rPr lang="es-ES" sz="1400" b="1" i="1" dirty="0">
                <a:solidFill>
                  <a:schemeClr val="tx2"/>
                </a:solidFill>
                <a:latin typeface="Arial Black" panose="020B0A04020102020204" pitchFamily="34" charset="0"/>
              </a:rPr>
              <a:t>Podemos ver que a una edad más temprana, muchos de nuestros estudiantes se niegan a hacer su tarea y no participan en clase y también tienen una apatía general hacia el aprendizaje a una edad temprana.</a:t>
            </a:r>
            <a:endParaRPr lang="es-GT" sz="1400" b="1" i="1" dirty="0">
              <a:solidFill>
                <a:schemeClr val="tx2"/>
              </a:solidFill>
              <a:latin typeface="Arial Black" panose="020B0A04020102020204" pitchFamily="34" charset="0"/>
            </a:endParaRPr>
          </a:p>
        </p:txBody>
      </p:sp>
    </p:spTree>
    <p:extLst>
      <p:ext uri="{BB962C8B-B14F-4D97-AF65-F5344CB8AC3E}">
        <p14:creationId xmlns:p14="http://schemas.microsoft.com/office/powerpoint/2010/main" val="221708029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90CA0437-2370-BCF5-3C4B-9E576F02AE49}"/>
              </a:ext>
            </a:extLst>
          </p:cNvPr>
          <p:cNvSpPr>
            <a:spLocks noGrp="1"/>
          </p:cNvSpPr>
          <p:nvPr>
            <p:ph sz="half" idx="2"/>
          </p:nvPr>
        </p:nvSpPr>
        <p:spPr>
          <a:xfrm>
            <a:off x="675745" y="1224117"/>
            <a:ext cx="4185623" cy="4817246"/>
          </a:xfrm>
        </p:spPr>
        <p:txBody>
          <a:bodyPr>
            <a:normAutofit/>
          </a:bodyPr>
          <a:lstStyle/>
          <a:p>
            <a:pPr algn="just"/>
            <a:r>
              <a:rPr lang="es-GT" b="1" i="1" dirty="0">
                <a:latin typeface="Arial Black" panose="020B0A04020102020204" pitchFamily="34" charset="0"/>
              </a:rPr>
              <a:t>Los padres son parte fundamental en la educación de sus hijos, y ese es uno de los principales problemas a los que se enfrentan los estudiantes de hoy en día, debido a que sus padres no están al pendiente de ellos en sus estudios.</a:t>
            </a:r>
          </a:p>
          <a:p>
            <a:pPr algn="just"/>
            <a:r>
              <a:rPr lang="es-GT" b="1" i="1" dirty="0">
                <a:latin typeface="Arial Black" panose="020B0A04020102020204" pitchFamily="34" charset="0"/>
              </a:rPr>
              <a:t>Otra causa serían las distracciones que se generan en casa y es más difícil para el estudiante poder concentrarse en sus clases virtuales.</a:t>
            </a:r>
          </a:p>
        </p:txBody>
      </p:sp>
      <p:pic>
        <p:nvPicPr>
          <p:cNvPr id="1026" name="Picture 2" descr="La foto de un niño aburrido durante sus clases online que nos muestra el  gran reto de la educación virtual en tiempos de COVID">
            <a:extLst>
              <a:ext uri="{FF2B5EF4-FFF2-40B4-BE49-F238E27FC236}">
                <a16:creationId xmlns:a16="http://schemas.microsoft.com/office/drawing/2014/main" id="{6A382089-E6A3-B74E-6A24-DA43CC7EE87C}"/>
              </a:ext>
            </a:extLst>
          </p:cNvPr>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5473489" y="1162767"/>
            <a:ext cx="4186237" cy="4532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67646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26"/>
                                        </p:tgtEl>
                                        <p:attrNameLst>
                                          <p:attrName>style.visibility</p:attrName>
                                        </p:attrNameLst>
                                      </p:cBhvr>
                                      <p:to>
                                        <p:strVal val="visible"/>
                                      </p:to>
                                    </p:set>
                                    <p:anim calcmode="lin" valueType="num">
                                      <p:cBhvr additive="base">
                                        <p:cTn id="21" dur="500" fill="hold"/>
                                        <p:tgtEl>
                                          <p:spTgt spid="1026"/>
                                        </p:tgtEl>
                                        <p:attrNameLst>
                                          <p:attrName>ppt_x</p:attrName>
                                        </p:attrNameLst>
                                      </p:cBhvr>
                                      <p:tavLst>
                                        <p:tav tm="0">
                                          <p:val>
                                            <p:strVal val="#ppt_x"/>
                                          </p:val>
                                        </p:tav>
                                        <p:tav tm="100000">
                                          <p:val>
                                            <p:strVal val="#ppt_x"/>
                                          </p:val>
                                        </p:tav>
                                      </p:tavLst>
                                    </p:anim>
                                    <p:anim calcmode="lin" valueType="num">
                                      <p:cBhvr additive="base">
                                        <p:cTn id="2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EAE4F1-E210-F15E-0221-ACB329F08552}"/>
              </a:ext>
            </a:extLst>
          </p:cNvPr>
          <p:cNvSpPr>
            <a:spLocks noGrp="1"/>
          </p:cNvSpPr>
          <p:nvPr>
            <p:ph type="ctrTitle"/>
          </p:nvPr>
        </p:nvSpPr>
        <p:spPr>
          <a:xfrm rot="19581914">
            <a:off x="1739246" y="1790705"/>
            <a:ext cx="7197726" cy="2421464"/>
          </a:xfrm>
        </p:spPr>
        <p:txBody>
          <a:bodyPr/>
          <a:lstStyle/>
          <a:p>
            <a:pPr algn="ctr"/>
            <a:r>
              <a:rPr lang="es-ES"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 	V. DISCUSIÓN Y CIERRE</a:t>
            </a:r>
            <a:endParaRPr lang="es-GT"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pic>
        <p:nvPicPr>
          <p:cNvPr id="4" name="Imagen 3">
            <a:extLst>
              <a:ext uri="{FF2B5EF4-FFF2-40B4-BE49-F238E27FC236}">
                <a16:creationId xmlns:a16="http://schemas.microsoft.com/office/drawing/2014/main" id="{233752E3-83C1-1816-AB09-B7740B695F6E}"/>
              </a:ext>
            </a:extLst>
          </p:cNvPr>
          <p:cNvPicPr>
            <a:picLocks noChangeAspect="1"/>
          </p:cNvPicPr>
          <p:nvPr/>
        </p:nvPicPr>
        <p:blipFill>
          <a:blip r:embed="rId2"/>
          <a:stretch>
            <a:fillRect/>
          </a:stretch>
        </p:blipFill>
        <p:spPr>
          <a:xfrm>
            <a:off x="7606748" y="3246146"/>
            <a:ext cx="3349041" cy="223182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Imagen 4">
            <a:extLst>
              <a:ext uri="{FF2B5EF4-FFF2-40B4-BE49-F238E27FC236}">
                <a16:creationId xmlns:a16="http://schemas.microsoft.com/office/drawing/2014/main" id="{A52062A5-85CF-165D-7D06-620B55F0B493}"/>
              </a:ext>
            </a:extLst>
          </p:cNvPr>
          <p:cNvPicPr>
            <a:picLocks noChangeAspect="1"/>
          </p:cNvPicPr>
          <p:nvPr/>
        </p:nvPicPr>
        <p:blipFill>
          <a:blip r:embed="rId3"/>
          <a:stretch>
            <a:fillRect/>
          </a:stretch>
        </p:blipFill>
        <p:spPr>
          <a:xfrm rot="19221536">
            <a:off x="463423" y="811291"/>
            <a:ext cx="3347735" cy="223182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75579933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915443"/>
          </a:xfrm>
        </p:spPr>
        <p:txBody>
          <a:bodyPr>
            <a:noAutofit/>
          </a:bodyPr>
          <a:lstStyle/>
          <a:p>
            <a:pPr algn="ctr"/>
            <a:r>
              <a:rPr lang="es-GT" sz="4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5.1 SOLUCIONES A LA PROBLEMATICA</a:t>
            </a:r>
          </a:p>
        </p:txBody>
      </p:sp>
      <p:sp>
        <p:nvSpPr>
          <p:cNvPr id="3" name="Subtítulo 2"/>
          <p:cNvSpPr>
            <a:spLocks noGrp="1"/>
          </p:cNvSpPr>
          <p:nvPr>
            <p:ph type="subTitle" idx="1"/>
          </p:nvPr>
        </p:nvSpPr>
        <p:spPr>
          <a:xfrm>
            <a:off x="1309687" y="2445611"/>
            <a:ext cx="9144000" cy="3827418"/>
          </a:xfrm>
        </p:spPr>
        <p:txBody>
          <a:bodyPr>
            <a:normAutofit/>
          </a:bodyPr>
          <a:lstStyle/>
          <a:p>
            <a:pPr algn="just"/>
            <a:r>
              <a:rPr lang="es-ES" sz="1600" b="1" i="1" dirty="0">
                <a:solidFill>
                  <a:schemeClr val="tx1">
                    <a:lumMod val="95000"/>
                  </a:schemeClr>
                </a:solidFill>
                <a:latin typeface="Arial Black" panose="020B0A04020102020204" pitchFamily="34" charset="0"/>
              </a:rPr>
              <a:t>Instituciones educacionales mejoren sus métodos de enseñanza o metodología, desarrollando nuevas ideas de aprendizaje, para facilitar la adaptación de los estudiantes a la nueva modalidad.</a:t>
            </a:r>
          </a:p>
          <a:p>
            <a:pPr algn="just"/>
            <a:r>
              <a:rPr lang="es-ES" sz="1600" b="1" i="1" dirty="0">
                <a:solidFill>
                  <a:schemeClr val="tx1">
                    <a:lumMod val="95000"/>
                  </a:schemeClr>
                </a:solidFill>
                <a:latin typeface="Arial Black" panose="020B0A04020102020204" pitchFamily="34" charset="0"/>
              </a:rPr>
              <a:t>Mejorar la comunicación de alguna forma con chats grupales donde se puedan expresar los alumnos en la modalidad virtual, en la nueva realidad se da mucho que los estudiantes no son capaces de comunicar sus dudas.</a:t>
            </a:r>
          </a:p>
          <a:p>
            <a:pPr algn="just"/>
            <a:endParaRPr lang="es-GT" b="1" i="1" dirty="0">
              <a:latin typeface="Arial Black" panose="020B0A04020102020204" pitchFamily="34" charset="0"/>
            </a:endParaRPr>
          </a:p>
        </p:txBody>
      </p:sp>
    </p:spTree>
    <p:extLst>
      <p:ext uri="{BB962C8B-B14F-4D97-AF65-F5344CB8AC3E}">
        <p14:creationId xmlns:p14="http://schemas.microsoft.com/office/powerpoint/2010/main" val="40716691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EAE4F1-E210-F15E-0221-ACB329F08552}"/>
              </a:ext>
            </a:extLst>
          </p:cNvPr>
          <p:cNvSpPr>
            <a:spLocks noGrp="1"/>
          </p:cNvSpPr>
          <p:nvPr>
            <p:ph type="ctrTitle"/>
          </p:nvPr>
        </p:nvSpPr>
        <p:spPr>
          <a:xfrm rot="19581914">
            <a:off x="1592899" y="1362539"/>
            <a:ext cx="7339596" cy="2421464"/>
          </a:xfrm>
        </p:spPr>
        <p:txBody>
          <a:bodyPr/>
          <a:lstStyle/>
          <a:p>
            <a:r>
              <a:rPr lang="es-ES"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IIIMETEDOLOGIA </a:t>
            </a:r>
            <a:endParaRPr lang="es-GT"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pic>
        <p:nvPicPr>
          <p:cNvPr id="4" name="Imagen 3">
            <a:extLst>
              <a:ext uri="{FF2B5EF4-FFF2-40B4-BE49-F238E27FC236}">
                <a16:creationId xmlns:a16="http://schemas.microsoft.com/office/drawing/2014/main" id="{233752E3-83C1-1816-AB09-B7740B695F6E}"/>
              </a:ext>
            </a:extLst>
          </p:cNvPr>
          <p:cNvPicPr>
            <a:picLocks noChangeAspect="1"/>
          </p:cNvPicPr>
          <p:nvPr/>
        </p:nvPicPr>
        <p:blipFill>
          <a:blip r:embed="rId2"/>
          <a:stretch>
            <a:fillRect/>
          </a:stretch>
        </p:blipFill>
        <p:spPr>
          <a:xfrm>
            <a:off x="7606748" y="3246146"/>
            <a:ext cx="3349041" cy="223182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Imagen 4">
            <a:extLst>
              <a:ext uri="{FF2B5EF4-FFF2-40B4-BE49-F238E27FC236}">
                <a16:creationId xmlns:a16="http://schemas.microsoft.com/office/drawing/2014/main" id="{A52062A5-85CF-165D-7D06-620B55F0B493}"/>
              </a:ext>
            </a:extLst>
          </p:cNvPr>
          <p:cNvPicPr>
            <a:picLocks noChangeAspect="1"/>
          </p:cNvPicPr>
          <p:nvPr/>
        </p:nvPicPr>
        <p:blipFill>
          <a:blip r:embed="rId3"/>
          <a:stretch>
            <a:fillRect/>
          </a:stretch>
        </p:blipFill>
        <p:spPr>
          <a:xfrm rot="19221536">
            <a:off x="463423" y="811291"/>
            <a:ext cx="3347735" cy="223182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93189879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915443"/>
          </a:xfrm>
        </p:spPr>
        <p:txBody>
          <a:bodyPr>
            <a:noAutofit/>
          </a:bodyPr>
          <a:lstStyle/>
          <a:p>
            <a:pPr algn="ctr"/>
            <a:r>
              <a:rPr lang="es-GT" sz="4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5.2. SOLUCIONES A LA PROBLEMATICA</a:t>
            </a:r>
          </a:p>
        </p:txBody>
      </p:sp>
      <p:sp>
        <p:nvSpPr>
          <p:cNvPr id="3" name="Subtítulo 2"/>
          <p:cNvSpPr>
            <a:spLocks noGrp="1"/>
          </p:cNvSpPr>
          <p:nvPr>
            <p:ph type="subTitle" idx="1"/>
          </p:nvPr>
        </p:nvSpPr>
        <p:spPr>
          <a:xfrm>
            <a:off x="1309687" y="2445611"/>
            <a:ext cx="9144000" cy="3827418"/>
          </a:xfrm>
        </p:spPr>
        <p:txBody>
          <a:bodyPr>
            <a:normAutofit/>
          </a:bodyPr>
          <a:lstStyle/>
          <a:p>
            <a:pPr algn="just"/>
            <a:r>
              <a:rPr lang="es-ES" sz="1800" i="1" dirty="0">
                <a:solidFill>
                  <a:schemeClr val="tx1">
                    <a:lumMod val="95000"/>
                  </a:schemeClr>
                </a:solidFill>
                <a:latin typeface="Arial Black" panose="020B0A04020102020204" pitchFamily="34" charset="0"/>
              </a:rPr>
              <a:t>Invertir algo de tiempo a tratar de solucionar el problema que se tiene con las clases virtuales, buscando formas de centrarse en las clases.</a:t>
            </a:r>
          </a:p>
          <a:p>
            <a:pPr algn="just"/>
            <a:r>
              <a:rPr lang="es-ES" sz="1800" i="1" dirty="0">
                <a:solidFill>
                  <a:schemeClr val="tx1">
                    <a:lumMod val="95000"/>
                  </a:schemeClr>
                </a:solidFill>
                <a:latin typeface="Arial Black" panose="020B0A04020102020204" pitchFamily="34" charset="0"/>
              </a:rPr>
              <a:t>Compromiso de parte del estudiante a seguir entrando o yendo a sus clases.</a:t>
            </a:r>
          </a:p>
          <a:p>
            <a:pPr algn="just"/>
            <a:r>
              <a:rPr lang="es-ES" sz="1800" i="1" dirty="0">
                <a:solidFill>
                  <a:schemeClr val="tx1">
                    <a:lumMod val="95000"/>
                  </a:schemeClr>
                </a:solidFill>
                <a:latin typeface="Arial Black" panose="020B0A04020102020204" pitchFamily="34" charset="0"/>
              </a:rPr>
              <a:t>difundir en las redes sociales infografías sobre la importancia de la motivación y la involucración de los padres en el proceso de aprendizaje virtual y semipresencial.</a:t>
            </a:r>
          </a:p>
          <a:p>
            <a:pPr algn="just"/>
            <a:endParaRPr lang="es-GT" b="1" i="1" dirty="0">
              <a:latin typeface="Arial Black" panose="020B0A04020102020204" pitchFamily="34" charset="0"/>
            </a:endParaRPr>
          </a:p>
        </p:txBody>
      </p:sp>
    </p:spTree>
    <p:extLst>
      <p:ext uri="{BB962C8B-B14F-4D97-AF65-F5344CB8AC3E}">
        <p14:creationId xmlns:p14="http://schemas.microsoft.com/office/powerpoint/2010/main" val="42243403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EAE4F1-E210-F15E-0221-ACB329F08552}"/>
              </a:ext>
            </a:extLst>
          </p:cNvPr>
          <p:cNvSpPr>
            <a:spLocks noGrp="1"/>
          </p:cNvSpPr>
          <p:nvPr>
            <p:ph type="ctrTitle"/>
          </p:nvPr>
        </p:nvSpPr>
        <p:spPr>
          <a:xfrm rot="19581914">
            <a:off x="154699" y="1921705"/>
            <a:ext cx="8861109" cy="2421464"/>
          </a:xfrm>
        </p:spPr>
        <p:txBody>
          <a:bodyPr/>
          <a:lstStyle/>
          <a:p>
            <a:pPr algn="ctr"/>
            <a:r>
              <a:rPr lang="es-ES" sz="52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 		VI. AUTOEVALUACION</a:t>
            </a:r>
            <a:endParaRPr lang="es-GT" sz="52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pic>
        <p:nvPicPr>
          <p:cNvPr id="4" name="Imagen 3">
            <a:extLst>
              <a:ext uri="{FF2B5EF4-FFF2-40B4-BE49-F238E27FC236}">
                <a16:creationId xmlns:a16="http://schemas.microsoft.com/office/drawing/2014/main" id="{233752E3-83C1-1816-AB09-B7740B695F6E}"/>
              </a:ext>
            </a:extLst>
          </p:cNvPr>
          <p:cNvPicPr>
            <a:picLocks noChangeAspect="1"/>
          </p:cNvPicPr>
          <p:nvPr/>
        </p:nvPicPr>
        <p:blipFill>
          <a:blip r:embed="rId2"/>
          <a:stretch>
            <a:fillRect/>
          </a:stretch>
        </p:blipFill>
        <p:spPr>
          <a:xfrm>
            <a:off x="7606748" y="3246146"/>
            <a:ext cx="3349041" cy="223182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Imagen 4">
            <a:extLst>
              <a:ext uri="{FF2B5EF4-FFF2-40B4-BE49-F238E27FC236}">
                <a16:creationId xmlns:a16="http://schemas.microsoft.com/office/drawing/2014/main" id="{A52062A5-85CF-165D-7D06-620B55F0B493}"/>
              </a:ext>
            </a:extLst>
          </p:cNvPr>
          <p:cNvPicPr>
            <a:picLocks noChangeAspect="1"/>
          </p:cNvPicPr>
          <p:nvPr/>
        </p:nvPicPr>
        <p:blipFill>
          <a:blip r:embed="rId3"/>
          <a:stretch>
            <a:fillRect/>
          </a:stretch>
        </p:blipFill>
        <p:spPr>
          <a:xfrm rot="19221536">
            <a:off x="463423" y="811291"/>
            <a:ext cx="3347735" cy="223182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7366553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0" y="699449"/>
            <a:ext cx="9404723" cy="1400530"/>
          </a:xfrm>
        </p:spPr>
        <p:txBody>
          <a:bodyPr/>
          <a:lstStyle/>
          <a:p>
            <a:r>
              <a:rPr lang="es-MX"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6.1. ¿QUE APRENDI?</a:t>
            </a:r>
            <a:endParaRPr lang="es-GT"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a:xfrm>
            <a:off x="646110" y="1760240"/>
            <a:ext cx="8946541" cy="4195481"/>
          </a:xfrm>
        </p:spPr>
        <p:txBody>
          <a:bodyPr>
            <a:normAutofit/>
          </a:bodyPr>
          <a:lstStyle/>
          <a:p>
            <a:pPr marL="0" indent="0" algn="just">
              <a:buNone/>
            </a:pPr>
            <a:r>
              <a:rPr lang="es-GT" dirty="0"/>
              <a:t>Que estos problemas se crean a partir de la poca atención hacia el ambiente de los estudiantes en su lugar de trabajo esto hace que se concentren, aprendí que se debería regular el uso de los dispositivos digitales en los niños, otro aprendizaje que se tuvo es que el apoyo hacia los estudiantes se vuelve un factor importante en la educación. </a:t>
            </a:r>
          </a:p>
          <a:p>
            <a:pPr marL="0" indent="0">
              <a:buNone/>
            </a:pPr>
            <a:endParaRPr lang="es-GT" sz="1600" b="1" i="1" dirty="0">
              <a:latin typeface="Arial Black" panose="020B0A04020102020204" pitchFamily="34" charset="0"/>
            </a:endParaRP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826994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barn(inVertical)">
                                      <p:cBhvr>
                                        <p:cTn id="19" dur="5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barn(inVertical)">
                                      <p:cBhvr>
                                        <p:cTn id="24" dur="5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barn(inVertical)">
                                      <p:cBhvr>
                                        <p:cTn id="29"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0" y="699449"/>
            <a:ext cx="9404723" cy="1400530"/>
          </a:xfrm>
        </p:spPr>
        <p:txBody>
          <a:bodyPr/>
          <a:lstStyle/>
          <a:p>
            <a:r>
              <a:rPr lang="es-MX"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6.2. ¿QUE ME LLAMO LA ATENCION?</a:t>
            </a:r>
            <a:endParaRPr lang="es-GT"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a:xfrm>
            <a:off x="646110" y="1760240"/>
            <a:ext cx="8946541" cy="4195481"/>
          </a:xfrm>
        </p:spPr>
        <p:txBody>
          <a:bodyPr>
            <a:normAutofit/>
          </a:bodyPr>
          <a:lstStyle/>
          <a:p>
            <a:pPr marL="0" indent="0" algn="just">
              <a:buNone/>
            </a:pPr>
            <a:r>
              <a:rPr lang="es-GT" sz="1900" dirty="0"/>
              <a:t>Llama la atención los datos encontrados en la investigación, siendo que muchos de los objetivos de estudio comprenden este problema de manera similar, llama la atención que los niños con las clases virtuales se han desarrollado demasiado rápido en la tecnología. llamo mi atención que los niños presenten tal desmotivación a tan corta edad y que algunos estén completamente solos es su aprendizaje online o semipresencial.</a:t>
            </a:r>
          </a:p>
          <a:p>
            <a:pPr marL="0" indent="0">
              <a:buNone/>
            </a:pPr>
            <a:endParaRPr lang="es-GT" sz="1600" b="1" i="1" dirty="0">
              <a:latin typeface="Arial Black" panose="020B0A04020102020204" pitchFamily="34" charset="0"/>
            </a:endParaRP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31362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barn(inVertical)">
                                      <p:cBhvr>
                                        <p:cTn id="19" dur="5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barn(inVertical)">
                                      <p:cBhvr>
                                        <p:cTn id="24" dur="5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barn(inVertical)">
                                      <p:cBhvr>
                                        <p:cTn id="29"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0" y="699449"/>
            <a:ext cx="9404723" cy="1400530"/>
          </a:xfrm>
        </p:spPr>
        <p:txBody>
          <a:bodyPr/>
          <a:lstStyle/>
          <a:p>
            <a:r>
              <a:rPr lang="es-MX" sz="32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6.3. APRENDIZAJE QUE OBTUVE AL FINALIZAR</a:t>
            </a:r>
            <a:endParaRPr lang="es-GT" sz="32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a:xfrm>
            <a:off x="646110" y="2064969"/>
            <a:ext cx="8946541" cy="4195481"/>
          </a:xfrm>
        </p:spPr>
        <p:txBody>
          <a:bodyPr>
            <a:normAutofit/>
          </a:bodyPr>
          <a:lstStyle/>
          <a:p>
            <a:pPr marL="0" indent="0" algn="just">
              <a:buNone/>
            </a:pPr>
            <a:r>
              <a:rPr lang="es-GT" dirty="0"/>
              <a:t>Con apoyo y suficiente atención se puede lograr solucionar los problemas de falta de atención de los niños. Que los padres tienen que estar al pendiente de sus hijos a la hora de que estén estudiando, ya que su ayuda es de vital importancia para que el estudiante no pierda el interés en sus clases, ya sean híbridas o virtuales.</a:t>
            </a:r>
          </a:p>
          <a:p>
            <a:pPr marL="0" indent="0">
              <a:buNone/>
            </a:pPr>
            <a:endParaRPr lang="es-GT" sz="1600" b="1" i="1" dirty="0">
              <a:latin typeface="Arial Black" panose="020B0A04020102020204" pitchFamily="34" charset="0"/>
            </a:endParaRP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509912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barn(inVertical)">
                                      <p:cBhvr>
                                        <p:cTn id="19" dur="5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barn(inVertical)">
                                      <p:cBhvr>
                                        <p:cTn id="24" dur="5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barn(inVertical)">
                                      <p:cBhvr>
                                        <p:cTn id="29"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E8CCA5-5C1E-06FE-DB88-8F1EC82EA326}"/>
              </a:ext>
            </a:extLst>
          </p:cNvPr>
          <p:cNvSpPr>
            <a:spLocks noGrp="1"/>
          </p:cNvSpPr>
          <p:nvPr>
            <p:ph type="title"/>
          </p:nvPr>
        </p:nvSpPr>
        <p:spPr>
          <a:xfrm>
            <a:off x="2417761" y="997908"/>
            <a:ext cx="9404723" cy="1400530"/>
          </a:xfrm>
        </p:spPr>
        <p:txBody>
          <a:bodyPr/>
          <a:lstStyle/>
          <a:p>
            <a:r>
              <a:rPr lang="es-GT" sz="6000"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Gracias por ver </a:t>
            </a:r>
          </a:p>
        </p:txBody>
      </p:sp>
      <p:pic>
        <p:nvPicPr>
          <p:cNvPr id="7" name="Marcador de contenido 6"/>
          <p:cNvPicPr>
            <a:picLocks noGrp="1" noChangeAspect="1"/>
          </p:cNvPicPr>
          <p:nvPr>
            <p:ph idx="4294967295"/>
          </p:nvPr>
        </p:nvPicPr>
        <p:blipFill>
          <a:blip r:embed="rId2"/>
          <a:stretch>
            <a:fillRect/>
          </a:stretch>
        </p:blipFill>
        <p:spPr>
          <a:xfrm>
            <a:off x="1114425" y="2508702"/>
            <a:ext cx="4214813" cy="265112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146" name="Picture 2" descr="Clases virtuales serán primer mes del año escolar 2021, según el Ministerio  de Educación - Bitácora Revista">
            <a:extLst>
              <a:ext uri="{FF2B5EF4-FFF2-40B4-BE49-F238E27FC236}">
                <a16:creationId xmlns:a16="http://schemas.microsoft.com/office/drawing/2014/main" id="{B0685958-C80A-5787-382B-4AC5B69AB3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0122" y="2508702"/>
            <a:ext cx="3581216" cy="265112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43260110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146"/>
                                        </p:tgtEl>
                                        <p:attrNameLst>
                                          <p:attrName>style.visibility</p:attrName>
                                        </p:attrNameLst>
                                      </p:cBhvr>
                                      <p:to>
                                        <p:strVal val="visible"/>
                                      </p:to>
                                    </p:set>
                                    <p:anim calcmode="lin" valueType="num">
                                      <p:cBhvr additive="base">
                                        <p:cTn id="21" dur="500" fill="hold"/>
                                        <p:tgtEl>
                                          <p:spTgt spid="6146"/>
                                        </p:tgtEl>
                                        <p:attrNameLst>
                                          <p:attrName>ppt_x</p:attrName>
                                        </p:attrNameLst>
                                      </p:cBhvr>
                                      <p:tavLst>
                                        <p:tav tm="0">
                                          <p:val>
                                            <p:strVal val="#ppt_x"/>
                                          </p:val>
                                        </p:tav>
                                        <p:tav tm="100000">
                                          <p:val>
                                            <p:strVal val="#ppt_x"/>
                                          </p:val>
                                        </p:tav>
                                      </p:tavLst>
                                    </p:anim>
                                    <p:anim calcmode="lin" valueType="num">
                                      <p:cBhvr additive="base">
                                        <p:cTn id="22"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3FD829-92AC-D272-6DA7-D682C23A1D53}"/>
              </a:ext>
            </a:extLst>
          </p:cNvPr>
          <p:cNvSpPr>
            <a:spLocks noGrp="1"/>
          </p:cNvSpPr>
          <p:nvPr>
            <p:ph type="title"/>
          </p:nvPr>
        </p:nvSpPr>
        <p:spPr>
          <a:xfrm>
            <a:off x="754856" y="1247962"/>
            <a:ext cx="10682287" cy="1743075"/>
          </a:xfrm>
        </p:spPr>
        <p:txBody>
          <a:bodyPr>
            <a:noAutofit/>
          </a:bodyPr>
          <a:lstStyle/>
          <a:p>
            <a:pPr algn="ctr"/>
            <a:r>
              <a:rPr lang="es-GT" sz="2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ea typeface="Calibri" panose="020F0502020204030204" pitchFamily="34" charset="0"/>
                <a:cs typeface="Times New Roman" panose="02020603050405020304" pitchFamily="18" charset="0"/>
              </a:rPr>
              <a:t>¿</a:t>
            </a:r>
            <a:r>
              <a:rPr lang="es-GT" sz="2400" b="1" i="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ea typeface="Calibri" panose="020F0502020204030204" pitchFamily="34" charset="0"/>
                <a:cs typeface="Times New Roman" panose="02020603050405020304" pitchFamily="18" charset="0"/>
              </a:rPr>
              <a:t>Qué elementos influyen en niños y niñas del nivel primario, a perder el interés en las clases virtuales o semipresenciales en el caserío cooperativa, de la aldea </a:t>
            </a:r>
            <a:r>
              <a:rPr lang="es-GT" sz="2400" b="1" i="1" dirty="0" err="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ea typeface="Calibri" panose="020F0502020204030204" pitchFamily="34" charset="0"/>
                <a:cs typeface="Times New Roman" panose="02020603050405020304" pitchFamily="18" charset="0"/>
              </a:rPr>
              <a:t>Chaquijya</a:t>
            </a:r>
            <a:r>
              <a:rPr lang="es-GT" sz="2400" b="1" i="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ea typeface="Calibri" panose="020F0502020204030204" pitchFamily="34" charset="0"/>
                <a:cs typeface="Times New Roman" panose="02020603050405020304" pitchFamily="18" charset="0"/>
              </a:rPr>
              <a:t>, del municipio y departamento de Sololá?</a:t>
            </a:r>
            <a:br>
              <a:rPr lang="es-GT" sz="2000" b="1"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a typeface="Calibri" panose="020F0502020204030204" pitchFamily="34" charset="0"/>
                <a:cs typeface="Times New Roman" panose="02020603050405020304" pitchFamily="18" charset="0"/>
              </a:rPr>
            </a:br>
            <a:endParaRPr lang="es-GT" sz="2000" b="1"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pic>
        <p:nvPicPr>
          <p:cNvPr id="1026" name="Picture 2" descr="Mejores Formas de Realizar una Clase Virtual - myViewBoard Blog">
            <a:extLst>
              <a:ext uri="{FF2B5EF4-FFF2-40B4-BE49-F238E27FC236}">
                <a16:creationId xmlns:a16="http://schemas.microsoft.com/office/drawing/2014/main" id="{709589C0-6EC5-8C1B-2459-AB14D42DFE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7807" y="4160838"/>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1028" name="Picture 4" descr="Las 10 Mejores Plataformas para Clases Virtuales Gratuitas I Edapp">
            <a:extLst>
              <a:ext uri="{FF2B5EF4-FFF2-40B4-BE49-F238E27FC236}">
                <a16:creationId xmlns:a16="http://schemas.microsoft.com/office/drawing/2014/main" id="{233520E7-38A2-FD78-F301-F586B5BC01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752" y="4242594"/>
            <a:ext cx="2981325" cy="1661319"/>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1030" name="Picture 6" descr="Manejo de la disciplina en las clases virtuales | Listín Diario">
            <a:extLst>
              <a:ext uri="{FF2B5EF4-FFF2-40B4-BE49-F238E27FC236}">
                <a16:creationId xmlns:a16="http://schemas.microsoft.com/office/drawing/2014/main" id="{18AE063B-BCEB-4BB5-B301-48FF49DE1A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5648" y="4160838"/>
            <a:ext cx="2619375" cy="188753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7323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1000"/>
                                        <p:tgtEl>
                                          <p:spTgt spid="1026"/>
                                        </p:tgtEl>
                                      </p:cBhvr>
                                    </p:animEffect>
                                    <p:anim calcmode="lin" valueType="num">
                                      <p:cBhvr>
                                        <p:cTn id="16" dur="1000" fill="hold"/>
                                        <p:tgtEl>
                                          <p:spTgt spid="1026"/>
                                        </p:tgtEl>
                                        <p:attrNameLst>
                                          <p:attrName>ppt_x</p:attrName>
                                        </p:attrNameLst>
                                      </p:cBhvr>
                                      <p:tavLst>
                                        <p:tav tm="0">
                                          <p:val>
                                            <p:strVal val="#ppt_x"/>
                                          </p:val>
                                        </p:tav>
                                        <p:tav tm="100000">
                                          <p:val>
                                            <p:strVal val="#ppt_x"/>
                                          </p:val>
                                        </p:tav>
                                      </p:tavLst>
                                    </p:anim>
                                    <p:anim calcmode="lin" valueType="num">
                                      <p:cBhvr>
                                        <p:cTn id="17"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 calcmode="lin" valueType="num">
                                      <p:cBhvr additive="base">
                                        <p:cTn id="22" dur="500" fill="hold"/>
                                        <p:tgtEl>
                                          <p:spTgt spid="1028"/>
                                        </p:tgtEl>
                                        <p:attrNameLst>
                                          <p:attrName>ppt_x</p:attrName>
                                        </p:attrNameLst>
                                      </p:cBhvr>
                                      <p:tavLst>
                                        <p:tav tm="0">
                                          <p:val>
                                            <p:strVal val="#ppt_x"/>
                                          </p:val>
                                        </p:tav>
                                        <p:tav tm="100000">
                                          <p:val>
                                            <p:strVal val="#ppt_x"/>
                                          </p:val>
                                        </p:tav>
                                      </p:tavLst>
                                    </p:anim>
                                    <p:anim calcmode="lin" valueType="num">
                                      <p:cBhvr additive="base">
                                        <p:cTn id="23"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030"/>
                                        </p:tgtEl>
                                        <p:attrNameLst>
                                          <p:attrName>style.visibility</p:attrName>
                                        </p:attrNameLst>
                                      </p:cBhvr>
                                      <p:to>
                                        <p:strVal val="visible"/>
                                      </p:to>
                                    </p:set>
                                    <p:animEffect transition="in" filter="randombar(horizontal)">
                                      <p:cBhvr>
                                        <p:cTn id="28"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3FD829-92AC-D272-6DA7-D682C23A1D53}"/>
              </a:ext>
            </a:extLst>
          </p:cNvPr>
          <p:cNvSpPr>
            <a:spLocks noGrp="1"/>
          </p:cNvSpPr>
          <p:nvPr>
            <p:ph type="title"/>
          </p:nvPr>
        </p:nvSpPr>
        <p:spPr>
          <a:xfrm>
            <a:off x="838200" y="365125"/>
            <a:ext cx="10597122" cy="1331912"/>
          </a:xfrm>
        </p:spPr>
        <p:txBody>
          <a:bodyPr>
            <a:noAutofit/>
          </a:bodyPr>
          <a:lstStyle/>
          <a:p>
            <a:pPr algn="ctr"/>
            <a:r>
              <a:rPr lang="es-GT" sz="2800" b="1"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a typeface="Calibri" panose="020F0502020204030204" pitchFamily="34" charset="0"/>
                <a:cs typeface="Times New Roman" panose="02020603050405020304" pitchFamily="18" charset="0"/>
              </a:rPr>
              <a:t>3.1Descripción del tipo de caso</a:t>
            </a:r>
            <a:br>
              <a:rPr lang="es-GT" sz="2000" b="1"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a typeface="Calibri" panose="020F0502020204030204" pitchFamily="34" charset="0"/>
                <a:cs typeface="Times New Roman" panose="02020603050405020304" pitchFamily="18" charset="0"/>
              </a:rPr>
            </a:br>
            <a:endParaRPr lang="es-GT" sz="2000" b="1"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a:extLst>
              <a:ext uri="{FF2B5EF4-FFF2-40B4-BE49-F238E27FC236}">
                <a16:creationId xmlns:a16="http://schemas.microsoft.com/office/drawing/2014/main" id="{9A5A1A38-71D3-0CFE-01C3-B4608DD49DE2}"/>
              </a:ext>
            </a:extLst>
          </p:cNvPr>
          <p:cNvSpPr>
            <a:spLocks noGrp="1"/>
          </p:cNvSpPr>
          <p:nvPr>
            <p:ph idx="1"/>
          </p:nvPr>
        </p:nvSpPr>
        <p:spPr>
          <a:xfrm>
            <a:off x="838200" y="1697037"/>
            <a:ext cx="10515600" cy="4351338"/>
          </a:xfrm>
        </p:spPr>
        <p:txBody>
          <a:bodyPr>
            <a:normAutofit/>
          </a:bodyPr>
          <a:lstStyle/>
          <a:p>
            <a:pPr marL="0" indent="0" algn="just">
              <a:lnSpc>
                <a:spcPct val="150000"/>
              </a:lnSpc>
              <a:spcAft>
                <a:spcPts val="800"/>
              </a:spcAft>
              <a:buNone/>
            </a:pPr>
            <a:r>
              <a:rPr lang="es-GT" sz="1400" b="1" i="1" dirty="0">
                <a:effectLst>
                  <a:outerShdw blurRad="60007" dist="310007" dir="7680000" sy="30000" kx="1300200" algn="ctr" rotWithShape="0">
                    <a:prstClr val="black">
                      <a:alpha val="32000"/>
                    </a:prstClr>
                  </a:outerShdw>
                </a:effectLst>
                <a:latin typeface="Arial Black" panose="020B0A04020102020204" pitchFamily="34" charset="0"/>
                <a:ea typeface="Calibri" panose="020F0502020204030204" pitchFamily="34" charset="0"/>
                <a:cs typeface="Times New Roman" panose="02020603050405020304" pitchFamily="18" charset="0"/>
              </a:rPr>
              <a:t>Actualmente muchas personas relacionadas al sector educativo, concuerdan en señalar que los estudiantes de nivel primario tienen el problema de la perdida de interés en las clases virtuales o semipresenciales, este suceso pasa cada vez más en edades tempranas. Esto principalmente es un problema, ya que afecta claramente en el proceso estudiantil del estudiante de nivel primario, ya que llegaría a un estado de problemas en su futuro.</a:t>
            </a:r>
            <a:endParaRPr lang="es-GT" dirty="0"/>
          </a:p>
        </p:txBody>
      </p:sp>
      <p:pic>
        <p:nvPicPr>
          <p:cNvPr id="1026" name="Picture 2" descr="Mejores Formas de Realizar una Clase Virtual - myViewBoard Blog">
            <a:extLst>
              <a:ext uri="{FF2B5EF4-FFF2-40B4-BE49-F238E27FC236}">
                <a16:creationId xmlns:a16="http://schemas.microsoft.com/office/drawing/2014/main" id="{709589C0-6EC5-8C1B-2459-AB14D42DFE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7807" y="4160838"/>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1028" name="Picture 4" descr="Las 10 Mejores Plataformas para Clases Virtuales Gratuitas I Edapp">
            <a:extLst>
              <a:ext uri="{FF2B5EF4-FFF2-40B4-BE49-F238E27FC236}">
                <a16:creationId xmlns:a16="http://schemas.microsoft.com/office/drawing/2014/main" id="{233520E7-38A2-FD78-F301-F586B5BC01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752" y="4242594"/>
            <a:ext cx="2981325" cy="1661319"/>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1030" name="Picture 6" descr="Manejo de la disciplina en las clases virtuales | Listín Diario">
            <a:extLst>
              <a:ext uri="{FF2B5EF4-FFF2-40B4-BE49-F238E27FC236}">
                <a16:creationId xmlns:a16="http://schemas.microsoft.com/office/drawing/2014/main" id="{18AE063B-BCEB-4BB5-B301-48FF49DE1A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5648" y="4160838"/>
            <a:ext cx="2619375" cy="188753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80594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fade">
                                      <p:cBhvr>
                                        <p:cTn id="21" dur="1000"/>
                                        <p:tgtEl>
                                          <p:spTgt spid="1026"/>
                                        </p:tgtEl>
                                      </p:cBhvr>
                                    </p:animEffect>
                                    <p:anim calcmode="lin" valueType="num">
                                      <p:cBhvr>
                                        <p:cTn id="22" dur="1000" fill="hold"/>
                                        <p:tgtEl>
                                          <p:spTgt spid="1026"/>
                                        </p:tgtEl>
                                        <p:attrNameLst>
                                          <p:attrName>ppt_x</p:attrName>
                                        </p:attrNameLst>
                                      </p:cBhvr>
                                      <p:tavLst>
                                        <p:tav tm="0">
                                          <p:val>
                                            <p:strVal val="#ppt_x"/>
                                          </p:val>
                                        </p:tav>
                                        <p:tav tm="100000">
                                          <p:val>
                                            <p:strVal val="#ppt_x"/>
                                          </p:val>
                                        </p:tav>
                                      </p:tavLst>
                                    </p:anim>
                                    <p:anim calcmode="lin" valueType="num">
                                      <p:cBhvr>
                                        <p:cTn id="23"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028"/>
                                        </p:tgtEl>
                                        <p:attrNameLst>
                                          <p:attrName>style.visibility</p:attrName>
                                        </p:attrNameLst>
                                      </p:cBhvr>
                                      <p:to>
                                        <p:strVal val="visible"/>
                                      </p:to>
                                    </p:set>
                                    <p:anim calcmode="lin" valueType="num">
                                      <p:cBhvr additive="base">
                                        <p:cTn id="28" dur="500" fill="hold"/>
                                        <p:tgtEl>
                                          <p:spTgt spid="1028"/>
                                        </p:tgtEl>
                                        <p:attrNameLst>
                                          <p:attrName>ppt_x</p:attrName>
                                        </p:attrNameLst>
                                      </p:cBhvr>
                                      <p:tavLst>
                                        <p:tav tm="0">
                                          <p:val>
                                            <p:strVal val="#ppt_x"/>
                                          </p:val>
                                        </p:tav>
                                        <p:tav tm="100000">
                                          <p:val>
                                            <p:strVal val="#ppt_x"/>
                                          </p:val>
                                        </p:tav>
                                      </p:tavLst>
                                    </p:anim>
                                    <p:anim calcmode="lin" valueType="num">
                                      <p:cBhvr additive="base">
                                        <p:cTn id="29"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030"/>
                                        </p:tgtEl>
                                        <p:attrNameLst>
                                          <p:attrName>style.visibility</p:attrName>
                                        </p:attrNameLst>
                                      </p:cBhvr>
                                      <p:to>
                                        <p:strVal val="visible"/>
                                      </p:to>
                                    </p:set>
                                    <p:animEffect transition="in" filter="randombar(horizontal)">
                                      <p:cBhvr>
                                        <p:cTn id="34"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1" y="359710"/>
            <a:ext cx="9404723" cy="1400530"/>
          </a:xfrm>
        </p:spPr>
        <p:txBody>
          <a:bodyPr/>
          <a:lstStyle/>
          <a:p>
            <a:r>
              <a:rPr lang="es-MX"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3.2 Objetivos</a:t>
            </a:r>
            <a:endParaRPr lang="es-GT"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a:xfrm>
            <a:off x="646110" y="1760240"/>
            <a:ext cx="8946541" cy="4195481"/>
          </a:xfrm>
        </p:spPr>
        <p:txBody>
          <a:bodyPr>
            <a:normAutofit/>
          </a:bodyPr>
          <a:lstStyle/>
          <a:p>
            <a:pPr marL="0" indent="0" algn="just">
              <a:buNone/>
            </a:pPr>
            <a:r>
              <a:rPr lang="es-MX" sz="1600" b="1" i="1" dirty="0">
                <a:latin typeface="Arial Black" panose="020B0A04020102020204" pitchFamily="34" charset="0"/>
              </a:rPr>
              <a:t>El objetivo de nuestro proyecto es; </a:t>
            </a:r>
            <a:r>
              <a:rPr lang="es-GT" sz="1600" b="1" i="1" dirty="0">
                <a:latin typeface="Arial Black" panose="020B0A04020102020204" pitchFamily="34" charset="0"/>
              </a:rPr>
              <a:t>buscar una forma de motivar a niños y niñas a crear interés en las clases virtuales o semipresenciales.</a:t>
            </a:r>
          </a:p>
          <a:p>
            <a:pPr marL="0" indent="0" algn="just">
              <a:buNone/>
            </a:pPr>
            <a:r>
              <a:rPr lang="es-GT" sz="1600" b="1" i="1" dirty="0">
                <a:latin typeface="Arial Black" panose="020B0A04020102020204" pitchFamily="34" charset="0"/>
              </a:rPr>
              <a:t>Objetivos específicos:</a:t>
            </a:r>
          </a:p>
          <a:p>
            <a:pPr algn="just"/>
            <a:r>
              <a:rPr lang="es-GT" sz="1600" b="1" i="1" dirty="0">
                <a:latin typeface="Arial Black" panose="020B0A04020102020204" pitchFamily="34" charset="0"/>
              </a:rPr>
              <a:t>Averiguar las formas en que se pueda tener la atención del niño o niña.</a:t>
            </a:r>
          </a:p>
          <a:p>
            <a:pPr algn="just"/>
            <a:r>
              <a:rPr lang="es-GT" sz="1600" b="1" i="1" dirty="0">
                <a:latin typeface="Arial Black" panose="020B0A04020102020204" pitchFamily="34" charset="0"/>
              </a:rPr>
              <a:t>Encontrar las causas por las que los niños y niñas pierden el interés en las clases virtuales y semipresenciales.</a:t>
            </a:r>
          </a:p>
          <a:p>
            <a:pPr algn="just"/>
            <a:r>
              <a:rPr lang="es-GT" sz="1600" b="1" i="1" dirty="0">
                <a:latin typeface="Arial Black" panose="020B0A04020102020204" pitchFamily="34" charset="0"/>
              </a:rPr>
              <a:t>Establecer el enfoque en los niños y niñas, y lo importante que es prestar atención en clase </a:t>
            </a: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796463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4098"/>
                                        </p:tgtEl>
                                        <p:attrNameLst>
                                          <p:attrName>style.visibility</p:attrName>
                                        </p:attrNameLst>
                                      </p:cBhvr>
                                      <p:to>
                                        <p:strVal val="visible"/>
                                      </p:to>
                                    </p:set>
                                    <p:animEffect transition="in" filter="barn(inVertical)">
                                      <p:cBhvr>
                                        <p:cTn id="41" dur="500"/>
                                        <p:tgtEl>
                                          <p:spTgt spid="4098"/>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4100"/>
                                        </p:tgtEl>
                                        <p:attrNameLst>
                                          <p:attrName>style.visibility</p:attrName>
                                        </p:attrNameLst>
                                      </p:cBhvr>
                                      <p:to>
                                        <p:strVal val="visible"/>
                                      </p:to>
                                    </p:set>
                                    <p:animEffect transition="in" filter="barn(inVertical)">
                                      <p:cBhvr>
                                        <p:cTn id="46" dur="500"/>
                                        <p:tgtEl>
                                          <p:spTgt spid="4100"/>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4102"/>
                                        </p:tgtEl>
                                        <p:attrNameLst>
                                          <p:attrName>style.visibility</p:attrName>
                                        </p:attrNameLst>
                                      </p:cBhvr>
                                      <p:to>
                                        <p:strVal val="visible"/>
                                      </p:to>
                                    </p:set>
                                    <p:animEffect transition="in" filter="barn(inVertical)">
                                      <p:cBhvr>
                                        <p:cTn id="51"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0" y="699449"/>
            <a:ext cx="9404723" cy="1400530"/>
          </a:xfrm>
        </p:spPr>
        <p:txBody>
          <a:bodyPr/>
          <a:lstStyle/>
          <a:p>
            <a:r>
              <a:rPr lang="es-MX"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3.3 SUJETOS DE ESTUDIO DE CASO</a:t>
            </a:r>
            <a:endParaRPr lang="es-GT"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a:xfrm>
            <a:off x="646110" y="1760240"/>
            <a:ext cx="8946541" cy="4195481"/>
          </a:xfrm>
        </p:spPr>
        <p:txBody>
          <a:bodyPr>
            <a:normAutofit/>
          </a:bodyPr>
          <a:lstStyle/>
          <a:p>
            <a:pPr marL="0" indent="0" algn="just">
              <a:buNone/>
            </a:pPr>
            <a:r>
              <a:rPr lang="es-GT" sz="2400" dirty="0"/>
              <a:t>Sujetos de estudio de caso: Familias, padres, madres, trabajadora social, universitarios, maestros, estudiantes, tíos, tías, psicóloga, ama de casa, contador, administrador, diseñador gráfico.</a:t>
            </a:r>
          </a:p>
          <a:p>
            <a:pPr marL="0" indent="0">
              <a:buNone/>
            </a:pPr>
            <a:endParaRPr lang="es-GT" sz="1600" b="1" i="1" dirty="0">
              <a:latin typeface="Arial Black" panose="020B0A04020102020204" pitchFamily="34" charset="0"/>
            </a:endParaRP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554917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barn(inVertical)">
                                      <p:cBhvr>
                                        <p:cTn id="19" dur="5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barn(inVertical)">
                                      <p:cBhvr>
                                        <p:cTn id="24" dur="5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barn(inVertical)">
                                      <p:cBhvr>
                                        <p:cTn id="29"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0" y="699449"/>
            <a:ext cx="9404723" cy="1400530"/>
          </a:xfrm>
        </p:spPr>
        <p:txBody>
          <a:bodyPr/>
          <a:lstStyle/>
          <a:p>
            <a:r>
              <a:rPr lang="es-GT" sz="4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3.4 POBLACION Y MUESTRA</a:t>
            </a:r>
          </a:p>
        </p:txBody>
      </p:sp>
      <p:sp>
        <p:nvSpPr>
          <p:cNvPr id="3" name="Marcador de contenido 2"/>
          <p:cNvSpPr>
            <a:spLocks noGrp="1"/>
          </p:cNvSpPr>
          <p:nvPr>
            <p:ph idx="1"/>
          </p:nvPr>
        </p:nvSpPr>
        <p:spPr>
          <a:xfrm>
            <a:off x="646110" y="1760240"/>
            <a:ext cx="8946541" cy="4195481"/>
          </a:xfrm>
        </p:spPr>
        <p:txBody>
          <a:bodyPr>
            <a:normAutofit/>
          </a:bodyPr>
          <a:lstStyle/>
          <a:p>
            <a:pPr marL="0" indent="0" algn="just">
              <a:buNone/>
            </a:pPr>
            <a:r>
              <a:rPr lang="es-GT" sz="2400" dirty="0"/>
              <a:t>En general los sujetos de estudio fueron un total de veinte y siete, los cuales tienen contacto con lo virtual o la educación virtual, cada uno de los sujetos de análisis cumple con los parámetros para ser sujetos de estudio.</a:t>
            </a:r>
            <a:endParaRPr lang="es-GT" sz="2400" b="1" i="1" dirty="0">
              <a:latin typeface="Arial Black" panose="020B0A04020102020204" pitchFamily="34" charset="0"/>
            </a:endParaRP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300664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barn(inVertical)">
                                      <p:cBhvr>
                                        <p:cTn id="19" dur="5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barn(inVertical)">
                                      <p:cBhvr>
                                        <p:cTn id="24" dur="5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barn(inVertical)">
                                      <p:cBhvr>
                                        <p:cTn id="29"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2" y="609601"/>
            <a:ext cx="9404723" cy="1400530"/>
          </a:xfrm>
        </p:spPr>
        <p:txBody>
          <a:bodyPr/>
          <a:lstStyle/>
          <a:p>
            <a:r>
              <a:rPr lang="es-MX"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3.5 CRITERIOS DE INCLUSION</a:t>
            </a:r>
            <a:endParaRPr lang="es-GT"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p:txBody>
          <a:bodyPr/>
          <a:lstStyle/>
          <a:p>
            <a:pPr marL="0" indent="0" algn="just">
              <a:buNone/>
            </a:pPr>
            <a:r>
              <a:rPr lang="es-GT" dirty="0"/>
              <a:t>Los criterios de inclusión son aquellas características que se tomaron en cuenta para los sujetos de estudio, ya sean personas ajenas pero que tengan algo que ver con el tema o eje principal al que esta dirigido nuestro proyecto, en este caso fueron personas la cuales están relacionadas con la educación de alguna manera.</a:t>
            </a:r>
          </a:p>
        </p:txBody>
      </p:sp>
      <p:pic>
        <p:nvPicPr>
          <p:cNvPr id="5122" name="Picture 2" descr="Cómo apoyar a tus hijos en las clases virtuales? - Blog">
            <a:extLst>
              <a:ext uri="{FF2B5EF4-FFF2-40B4-BE49-F238E27FC236}">
                <a16:creationId xmlns:a16="http://schemas.microsoft.com/office/drawing/2014/main" id="{23B14E6F-D29F-8248-7F92-F3B9A22234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312"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4" name="Picture 4" descr="Recomendaciones para ayudar a tus hijos con sus clases virtuales | People  en Español">
            <a:extLst>
              <a:ext uri="{FF2B5EF4-FFF2-40B4-BE49-F238E27FC236}">
                <a16:creationId xmlns:a16="http://schemas.microsoft.com/office/drawing/2014/main" id="{85D3955C-5354-D6D7-A3E8-B679F0237C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6894"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6" name="Picture 6" descr="En qué consiste una clase virtual? | Universidad del Istmo">
            <a:extLst>
              <a:ext uri="{FF2B5EF4-FFF2-40B4-BE49-F238E27FC236}">
                <a16:creationId xmlns:a16="http://schemas.microsoft.com/office/drawing/2014/main" id="{448DB372-26FE-1764-ABEE-6EF886ADBE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6663" y="4836318"/>
            <a:ext cx="3248025" cy="14097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543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wheel(1)">
                                      <p:cBhvr>
                                        <p:cTn id="18" dur="2000"/>
                                        <p:tgtEl>
                                          <p:spTgt spid="51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wipe(down)">
                                      <p:cBhvr>
                                        <p:cTn id="23" dur="500"/>
                                        <p:tgtEl>
                                          <p:spTgt spid="5124"/>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5126"/>
                                        </p:tgtEl>
                                        <p:attrNameLst>
                                          <p:attrName>style.visibility</p:attrName>
                                        </p:attrNameLst>
                                      </p:cBhvr>
                                      <p:to>
                                        <p:strVal val="visible"/>
                                      </p:to>
                                    </p:set>
                                    <p:animEffect transition="in" filter="wipe(down)">
                                      <p:cBhvr>
                                        <p:cTn id="28" dur="580">
                                          <p:stCondLst>
                                            <p:cond delay="0"/>
                                          </p:stCondLst>
                                        </p:cTn>
                                        <p:tgtEl>
                                          <p:spTgt spid="5126"/>
                                        </p:tgtEl>
                                      </p:cBhvr>
                                    </p:animEffect>
                                    <p:anim calcmode="lin" valueType="num">
                                      <p:cBhvr>
                                        <p:cTn id="29" dur="1822" tmFilter="0,0; 0.14,0.36; 0.43,0.73; 0.71,0.91; 1.0,1.0">
                                          <p:stCondLst>
                                            <p:cond delay="0"/>
                                          </p:stCondLst>
                                        </p:cTn>
                                        <p:tgtEl>
                                          <p:spTgt spid="512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512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512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512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5126"/>
                                        </p:tgtEl>
                                        <p:attrNameLst>
                                          <p:attrName>ppt_y</p:attrName>
                                        </p:attrNameLst>
                                      </p:cBhvr>
                                      <p:tavLst>
                                        <p:tav tm="0" fmla="#ppt_y-sin(pi*$)/81">
                                          <p:val>
                                            <p:fltVal val="0"/>
                                          </p:val>
                                        </p:tav>
                                        <p:tav tm="100000">
                                          <p:val>
                                            <p:fltVal val="1"/>
                                          </p:val>
                                        </p:tav>
                                      </p:tavLst>
                                    </p:anim>
                                    <p:animScale>
                                      <p:cBhvr>
                                        <p:cTn id="34" dur="26">
                                          <p:stCondLst>
                                            <p:cond delay="650"/>
                                          </p:stCondLst>
                                        </p:cTn>
                                        <p:tgtEl>
                                          <p:spTgt spid="5126"/>
                                        </p:tgtEl>
                                      </p:cBhvr>
                                      <p:to x="100000" y="60000"/>
                                    </p:animScale>
                                    <p:animScale>
                                      <p:cBhvr>
                                        <p:cTn id="35" dur="166" decel="50000">
                                          <p:stCondLst>
                                            <p:cond delay="676"/>
                                          </p:stCondLst>
                                        </p:cTn>
                                        <p:tgtEl>
                                          <p:spTgt spid="5126"/>
                                        </p:tgtEl>
                                      </p:cBhvr>
                                      <p:to x="100000" y="100000"/>
                                    </p:animScale>
                                    <p:animScale>
                                      <p:cBhvr>
                                        <p:cTn id="36" dur="26">
                                          <p:stCondLst>
                                            <p:cond delay="1312"/>
                                          </p:stCondLst>
                                        </p:cTn>
                                        <p:tgtEl>
                                          <p:spTgt spid="5126"/>
                                        </p:tgtEl>
                                      </p:cBhvr>
                                      <p:to x="100000" y="80000"/>
                                    </p:animScale>
                                    <p:animScale>
                                      <p:cBhvr>
                                        <p:cTn id="37" dur="166" decel="50000">
                                          <p:stCondLst>
                                            <p:cond delay="1338"/>
                                          </p:stCondLst>
                                        </p:cTn>
                                        <p:tgtEl>
                                          <p:spTgt spid="5126"/>
                                        </p:tgtEl>
                                      </p:cBhvr>
                                      <p:to x="100000" y="100000"/>
                                    </p:animScale>
                                    <p:animScale>
                                      <p:cBhvr>
                                        <p:cTn id="38" dur="26">
                                          <p:stCondLst>
                                            <p:cond delay="1642"/>
                                          </p:stCondLst>
                                        </p:cTn>
                                        <p:tgtEl>
                                          <p:spTgt spid="5126"/>
                                        </p:tgtEl>
                                      </p:cBhvr>
                                      <p:to x="100000" y="90000"/>
                                    </p:animScale>
                                    <p:animScale>
                                      <p:cBhvr>
                                        <p:cTn id="39" dur="166" decel="50000">
                                          <p:stCondLst>
                                            <p:cond delay="1668"/>
                                          </p:stCondLst>
                                        </p:cTn>
                                        <p:tgtEl>
                                          <p:spTgt spid="5126"/>
                                        </p:tgtEl>
                                      </p:cBhvr>
                                      <p:to x="100000" y="100000"/>
                                    </p:animScale>
                                    <p:animScale>
                                      <p:cBhvr>
                                        <p:cTn id="40" dur="26">
                                          <p:stCondLst>
                                            <p:cond delay="1808"/>
                                          </p:stCondLst>
                                        </p:cTn>
                                        <p:tgtEl>
                                          <p:spTgt spid="5126"/>
                                        </p:tgtEl>
                                      </p:cBhvr>
                                      <p:to x="100000" y="95000"/>
                                    </p:animScale>
                                    <p:animScale>
                                      <p:cBhvr>
                                        <p:cTn id="41" dur="166" decel="50000">
                                          <p:stCondLst>
                                            <p:cond delay="1834"/>
                                          </p:stCondLst>
                                        </p:cTn>
                                        <p:tgtEl>
                                          <p:spTgt spid="51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2" y="609601"/>
            <a:ext cx="9404723" cy="1400530"/>
          </a:xfrm>
        </p:spPr>
        <p:txBody>
          <a:bodyPr/>
          <a:lstStyle/>
          <a:p>
            <a:r>
              <a:rPr lang="es-MX"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3.6 CRITERIOS DE EXLUCION </a:t>
            </a:r>
            <a:endParaRPr lang="es-GT"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p:txBody>
          <a:bodyPr/>
          <a:lstStyle/>
          <a:p>
            <a:pPr marL="0" indent="0" algn="just">
              <a:buNone/>
            </a:pPr>
            <a:r>
              <a:rPr lang="es-GT" sz="2800" dirty="0"/>
              <a:t>No se tomarán en cuenta niños y niñas menores de diez años, personas que no tengan relación o que no tengan conocimiento con este tema.</a:t>
            </a:r>
          </a:p>
          <a:p>
            <a:pPr marL="0" indent="0">
              <a:buNone/>
            </a:pPr>
            <a:endParaRPr lang="es-GT" dirty="0"/>
          </a:p>
        </p:txBody>
      </p:sp>
      <p:pic>
        <p:nvPicPr>
          <p:cNvPr id="5122" name="Picture 2" descr="Cómo apoyar a tus hijos en las clases virtuales? - Blog">
            <a:extLst>
              <a:ext uri="{FF2B5EF4-FFF2-40B4-BE49-F238E27FC236}">
                <a16:creationId xmlns:a16="http://schemas.microsoft.com/office/drawing/2014/main" id="{23B14E6F-D29F-8248-7F92-F3B9A22234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312"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4" name="Picture 4" descr="Recomendaciones para ayudar a tus hijos con sus clases virtuales | People  en Español">
            <a:extLst>
              <a:ext uri="{FF2B5EF4-FFF2-40B4-BE49-F238E27FC236}">
                <a16:creationId xmlns:a16="http://schemas.microsoft.com/office/drawing/2014/main" id="{85D3955C-5354-D6D7-A3E8-B679F0237C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6894"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6" name="Picture 6" descr="En qué consiste una clase virtual? | Universidad del Istmo">
            <a:extLst>
              <a:ext uri="{FF2B5EF4-FFF2-40B4-BE49-F238E27FC236}">
                <a16:creationId xmlns:a16="http://schemas.microsoft.com/office/drawing/2014/main" id="{448DB372-26FE-1764-ABEE-6EF886ADBE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6663" y="4836318"/>
            <a:ext cx="3248025" cy="14097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7930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wheel(1)">
                                      <p:cBhvr>
                                        <p:cTn id="18" dur="2000"/>
                                        <p:tgtEl>
                                          <p:spTgt spid="51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wipe(down)">
                                      <p:cBhvr>
                                        <p:cTn id="23" dur="500"/>
                                        <p:tgtEl>
                                          <p:spTgt spid="5124"/>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5126"/>
                                        </p:tgtEl>
                                        <p:attrNameLst>
                                          <p:attrName>style.visibility</p:attrName>
                                        </p:attrNameLst>
                                      </p:cBhvr>
                                      <p:to>
                                        <p:strVal val="visible"/>
                                      </p:to>
                                    </p:set>
                                    <p:animEffect transition="in" filter="wipe(down)">
                                      <p:cBhvr>
                                        <p:cTn id="28" dur="580">
                                          <p:stCondLst>
                                            <p:cond delay="0"/>
                                          </p:stCondLst>
                                        </p:cTn>
                                        <p:tgtEl>
                                          <p:spTgt spid="5126"/>
                                        </p:tgtEl>
                                      </p:cBhvr>
                                    </p:animEffect>
                                    <p:anim calcmode="lin" valueType="num">
                                      <p:cBhvr>
                                        <p:cTn id="29" dur="1822" tmFilter="0,0; 0.14,0.36; 0.43,0.73; 0.71,0.91; 1.0,1.0">
                                          <p:stCondLst>
                                            <p:cond delay="0"/>
                                          </p:stCondLst>
                                        </p:cTn>
                                        <p:tgtEl>
                                          <p:spTgt spid="512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512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512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512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5126"/>
                                        </p:tgtEl>
                                        <p:attrNameLst>
                                          <p:attrName>ppt_y</p:attrName>
                                        </p:attrNameLst>
                                      </p:cBhvr>
                                      <p:tavLst>
                                        <p:tav tm="0" fmla="#ppt_y-sin(pi*$)/81">
                                          <p:val>
                                            <p:fltVal val="0"/>
                                          </p:val>
                                        </p:tav>
                                        <p:tav tm="100000">
                                          <p:val>
                                            <p:fltVal val="1"/>
                                          </p:val>
                                        </p:tav>
                                      </p:tavLst>
                                    </p:anim>
                                    <p:animScale>
                                      <p:cBhvr>
                                        <p:cTn id="34" dur="26">
                                          <p:stCondLst>
                                            <p:cond delay="650"/>
                                          </p:stCondLst>
                                        </p:cTn>
                                        <p:tgtEl>
                                          <p:spTgt spid="5126"/>
                                        </p:tgtEl>
                                      </p:cBhvr>
                                      <p:to x="100000" y="60000"/>
                                    </p:animScale>
                                    <p:animScale>
                                      <p:cBhvr>
                                        <p:cTn id="35" dur="166" decel="50000">
                                          <p:stCondLst>
                                            <p:cond delay="676"/>
                                          </p:stCondLst>
                                        </p:cTn>
                                        <p:tgtEl>
                                          <p:spTgt spid="5126"/>
                                        </p:tgtEl>
                                      </p:cBhvr>
                                      <p:to x="100000" y="100000"/>
                                    </p:animScale>
                                    <p:animScale>
                                      <p:cBhvr>
                                        <p:cTn id="36" dur="26">
                                          <p:stCondLst>
                                            <p:cond delay="1312"/>
                                          </p:stCondLst>
                                        </p:cTn>
                                        <p:tgtEl>
                                          <p:spTgt spid="5126"/>
                                        </p:tgtEl>
                                      </p:cBhvr>
                                      <p:to x="100000" y="80000"/>
                                    </p:animScale>
                                    <p:animScale>
                                      <p:cBhvr>
                                        <p:cTn id="37" dur="166" decel="50000">
                                          <p:stCondLst>
                                            <p:cond delay="1338"/>
                                          </p:stCondLst>
                                        </p:cTn>
                                        <p:tgtEl>
                                          <p:spTgt spid="5126"/>
                                        </p:tgtEl>
                                      </p:cBhvr>
                                      <p:to x="100000" y="100000"/>
                                    </p:animScale>
                                    <p:animScale>
                                      <p:cBhvr>
                                        <p:cTn id="38" dur="26">
                                          <p:stCondLst>
                                            <p:cond delay="1642"/>
                                          </p:stCondLst>
                                        </p:cTn>
                                        <p:tgtEl>
                                          <p:spTgt spid="5126"/>
                                        </p:tgtEl>
                                      </p:cBhvr>
                                      <p:to x="100000" y="90000"/>
                                    </p:animScale>
                                    <p:animScale>
                                      <p:cBhvr>
                                        <p:cTn id="39" dur="166" decel="50000">
                                          <p:stCondLst>
                                            <p:cond delay="1668"/>
                                          </p:stCondLst>
                                        </p:cTn>
                                        <p:tgtEl>
                                          <p:spTgt spid="5126"/>
                                        </p:tgtEl>
                                      </p:cBhvr>
                                      <p:to x="100000" y="100000"/>
                                    </p:animScale>
                                    <p:animScale>
                                      <p:cBhvr>
                                        <p:cTn id="40" dur="26">
                                          <p:stCondLst>
                                            <p:cond delay="1808"/>
                                          </p:stCondLst>
                                        </p:cTn>
                                        <p:tgtEl>
                                          <p:spTgt spid="5126"/>
                                        </p:tgtEl>
                                      </p:cBhvr>
                                      <p:to x="100000" y="95000"/>
                                    </p:animScale>
                                    <p:animScale>
                                      <p:cBhvr>
                                        <p:cTn id="41" dur="166" decel="50000">
                                          <p:stCondLst>
                                            <p:cond delay="1834"/>
                                          </p:stCondLst>
                                        </p:cTn>
                                        <p:tgtEl>
                                          <p:spTgt spid="51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379</TotalTime>
  <Words>1227</Words>
  <Application>Microsoft Office PowerPoint</Application>
  <PresentationFormat>Panorámica</PresentationFormat>
  <Paragraphs>58</Paragraphs>
  <Slides>25</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25</vt:i4>
      </vt:variant>
    </vt:vector>
  </HeadingPairs>
  <TitlesOfParts>
    <vt:vector size="30" baseType="lpstr">
      <vt:lpstr>Arial</vt:lpstr>
      <vt:lpstr>Arial Black</vt:lpstr>
      <vt:lpstr>Century Gothic</vt:lpstr>
      <vt:lpstr>Wingdings 3</vt:lpstr>
      <vt:lpstr>Ion</vt:lpstr>
      <vt:lpstr>Presentación de PowerPoint</vt:lpstr>
      <vt:lpstr>IIIMETEDOLOGIA </vt:lpstr>
      <vt:lpstr>¿Qué elementos influyen en niños y niñas del nivel primario, a perder el interés en las clases virtuales o semipresenciales en el caserío cooperativa, de la aldea Chaquijya, del municipio y departamento de Sololá? </vt:lpstr>
      <vt:lpstr>3.1Descripción del tipo de caso </vt:lpstr>
      <vt:lpstr>3.2 Objetivos</vt:lpstr>
      <vt:lpstr>3.3 SUJETOS DE ESTUDIO DE CASO</vt:lpstr>
      <vt:lpstr>3.4 POBLACION Y MUESTRA</vt:lpstr>
      <vt:lpstr>3.5 CRITERIOS DE INCLUSION</vt:lpstr>
      <vt:lpstr>3.6 CRITERIOS DE EXLUCION </vt:lpstr>
      <vt:lpstr>TECNICA, METODO E INTRUMENTO UTILIZADO</vt:lpstr>
      <vt:lpstr>Preguntas </vt:lpstr>
      <vt:lpstr>IV DESARROLLO </vt:lpstr>
      <vt:lpstr>4.2 DEFINIR EL PROBLEMA/CASO </vt:lpstr>
      <vt:lpstr>4.3 CUSAS. </vt:lpstr>
      <vt:lpstr>Dificultades de aprendizaje en modalidad virtual: El aprendizaje en modalidad virtual se ha visto afectado por factores como: la cantidad excesiva de horas sincrónicas y asincrónicas, distractores en el lugar de estudio.  Falta de motivación en niños: La motivación personal (también conocida como motivación intrínseca) para aprender está presente de forma natural en los niños hasta aproximadamente los 7 años. Independientemente de lo que hagan, los niños tienen la tendencia natural a aprender y descubrir cosas nuevas.</vt:lpstr>
      <vt:lpstr>Descripción y contexto</vt:lpstr>
      <vt:lpstr>Presentación de PowerPoint</vt:lpstr>
      <vt:lpstr>  V. DISCUSIÓN Y CIERRE</vt:lpstr>
      <vt:lpstr>5.1 SOLUCIONES A LA PROBLEMATICA</vt:lpstr>
      <vt:lpstr>5.2. SOLUCIONES A LA PROBLEMATICA</vt:lpstr>
      <vt:lpstr>   VI. AUTOEVALUACION</vt:lpstr>
      <vt:lpstr>6.1. ¿QUE APRENDI?</vt:lpstr>
      <vt:lpstr>6.2. ¿QUE ME LLAMO LA ATENCION?</vt:lpstr>
      <vt:lpstr>6.3. APRENDIZAJE QUE OBTUVE AL FINALIZAR</vt:lpstr>
      <vt:lpstr>Gracias por ver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DELL</dc:creator>
  <cp:lastModifiedBy>Sinakan Saloj</cp:lastModifiedBy>
  <cp:revision>10</cp:revision>
  <dcterms:created xsi:type="dcterms:W3CDTF">2022-08-14T22:38:42Z</dcterms:created>
  <dcterms:modified xsi:type="dcterms:W3CDTF">2022-09-06T21:51:46Z</dcterms:modified>
</cp:coreProperties>
</file>