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  <p:sldId id="264" r:id="rId9"/>
    <p:sldId id="265" r:id="rId10"/>
    <p:sldId id="297" r:id="rId11"/>
    <p:sldId id="267" r:id="rId12"/>
    <p:sldId id="298" r:id="rId13"/>
    <p:sldId id="273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</p:sldIdLst>
  <p:sldSz cx="9144000" cy="5143500" type="screen16x9"/>
  <p:notesSz cx="6858000" cy="9144000"/>
  <p:embeddedFontLst>
    <p:embeddedFont>
      <p:font typeface="Bebas Neue" panose="020B0606020202050201" pitchFamily="34" charset="0"/>
      <p:regular r:id="rId27"/>
    </p:embeddedFont>
    <p:embeddedFont>
      <p:font typeface="IBM Plex Sans Condensed" panose="020B0506050203000203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7B9036-0881-475A-ADF6-831E9562A627}">
  <a:tblStyle styleId="{5C7B9036-0881-475A-ADF6-831E9562A62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57EC41A-727B-416F-B59B-BBC701B8EA7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9573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8426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5924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7037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769128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45805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62860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19472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35223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82585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9233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62335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308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779100" y="1137350"/>
            <a:ext cx="4959600" cy="2868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rgbClr val="F4FC68"/>
            </a:gs>
            <a:gs pos="58000">
              <a:schemeClr val="accent2"/>
            </a:gs>
            <a:gs pos="100000">
              <a:schemeClr val="accent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779100" y="1517488"/>
            <a:ext cx="4960500" cy="1628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779100" y="3242313"/>
            <a:ext cx="4960500" cy="38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800"/>
              </a:spcBef>
              <a:spcAft>
                <a:spcPts val="80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gradFill>
          <a:gsLst>
            <a:gs pos="0">
              <a:srgbClr val="FF9F4D"/>
            </a:gs>
            <a:gs pos="58000">
              <a:schemeClr val="accent5"/>
            </a:gs>
            <a:gs pos="100000">
              <a:schemeClr val="accent5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79100" y="759800"/>
            <a:ext cx="7593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779100" y="1277748"/>
            <a:ext cx="49755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▪"/>
              <a:defRPr/>
            </a:lvl1pPr>
            <a:lvl2pPr marL="914400" lvl="1" indent="-381000" rtl="0">
              <a:spcBef>
                <a:spcPts val="800"/>
              </a:spcBef>
              <a:spcAft>
                <a:spcPts val="0"/>
              </a:spcAft>
              <a:buSzPts val="2400"/>
              <a:buChar char="▫"/>
              <a:defRPr/>
            </a:lvl2pPr>
            <a:lvl3pPr marL="1371600" lvl="2" indent="-381000" rtl="0">
              <a:spcBef>
                <a:spcPts val="800"/>
              </a:spcBef>
              <a:spcAft>
                <a:spcPts val="0"/>
              </a:spcAft>
              <a:buSzPts val="2400"/>
              <a:buChar char="⬝"/>
              <a:defRPr/>
            </a:lvl3pPr>
            <a:lvl4pPr marL="1828800" lvl="3" indent="-381000" rtl="0">
              <a:spcBef>
                <a:spcPts val="800"/>
              </a:spcBef>
              <a:spcAft>
                <a:spcPts val="0"/>
              </a:spcAft>
              <a:buSzPts val="2400"/>
              <a:buChar char="⬞"/>
              <a:defRPr/>
            </a:lvl4pPr>
            <a:lvl5pPr marL="2286000" lvl="4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800"/>
              </a:spcBef>
              <a:spcAft>
                <a:spcPts val="8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gradFill>
          <a:gsLst>
            <a:gs pos="0">
              <a:srgbClr val="9FFAFF"/>
            </a:gs>
            <a:gs pos="58000">
              <a:schemeClr val="accent1"/>
            </a:gs>
            <a:gs pos="100000">
              <a:schemeClr val="accent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779100" y="759800"/>
            <a:ext cx="7593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body" idx="1"/>
          </p:nvPr>
        </p:nvSpPr>
        <p:spPr>
          <a:xfrm>
            <a:off x="779100" y="1353950"/>
            <a:ext cx="2324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▪"/>
              <a:defRPr sz="2000"/>
            </a:lvl1pPr>
            <a:lvl2pPr marL="914400" lvl="1" indent="-355600" rtl="0">
              <a:spcBef>
                <a:spcPts val="80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 rtl="0">
              <a:spcBef>
                <a:spcPts val="800"/>
              </a:spcBef>
              <a:spcAft>
                <a:spcPts val="0"/>
              </a:spcAft>
              <a:buSzPts val="2000"/>
              <a:buChar char="⬝"/>
              <a:defRPr sz="2000"/>
            </a:lvl3pPr>
            <a:lvl4pPr marL="1828800" lvl="3" indent="-355600" rtl="0">
              <a:spcBef>
                <a:spcPts val="800"/>
              </a:spcBef>
              <a:spcAft>
                <a:spcPts val="0"/>
              </a:spcAft>
              <a:buSzPts val="2000"/>
              <a:buChar char="⬞"/>
              <a:defRPr sz="2000"/>
            </a:lvl4pPr>
            <a:lvl5pPr marL="2286000" lvl="4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2"/>
          </p:nvPr>
        </p:nvSpPr>
        <p:spPr>
          <a:xfrm>
            <a:off x="3429910" y="1353950"/>
            <a:ext cx="23247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▪"/>
              <a:defRPr sz="2000"/>
            </a:lvl1pPr>
            <a:lvl2pPr marL="914400" lvl="1" indent="-355600" rtl="0">
              <a:spcBef>
                <a:spcPts val="80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 rtl="0">
              <a:spcBef>
                <a:spcPts val="800"/>
              </a:spcBef>
              <a:spcAft>
                <a:spcPts val="0"/>
              </a:spcAft>
              <a:buSzPts val="2000"/>
              <a:buChar char="⬝"/>
              <a:defRPr sz="2000"/>
            </a:lvl3pPr>
            <a:lvl4pPr marL="1828800" lvl="3" indent="-355600" rtl="0">
              <a:spcBef>
                <a:spcPts val="800"/>
              </a:spcBef>
              <a:spcAft>
                <a:spcPts val="0"/>
              </a:spcAft>
              <a:buSzPts val="2000"/>
              <a:buChar char="⬞"/>
              <a:defRPr sz="2000"/>
            </a:lvl4pPr>
            <a:lvl5pPr marL="2286000" lvl="4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bg>
      <p:bgPr>
        <a:gradFill>
          <a:gsLst>
            <a:gs pos="0">
              <a:srgbClr val="F4FC68"/>
            </a:gs>
            <a:gs pos="58000">
              <a:schemeClr val="accent2"/>
            </a:gs>
            <a:gs pos="100000">
              <a:schemeClr val="accent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779100" y="759800"/>
            <a:ext cx="7593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779100" y="1353950"/>
            <a:ext cx="18786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 rtl="0">
              <a:spcBef>
                <a:spcPts val="80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 rtl="0">
              <a:spcBef>
                <a:spcPts val="800"/>
              </a:spcBef>
              <a:spcAft>
                <a:spcPts val="0"/>
              </a:spcAft>
              <a:buSzPts val="1800"/>
              <a:buChar char="⬝"/>
              <a:defRPr sz="1800"/>
            </a:lvl3pPr>
            <a:lvl4pPr marL="1828800" lvl="3" indent="-342900" rtl="0">
              <a:spcBef>
                <a:spcPts val="800"/>
              </a:spcBef>
              <a:spcAft>
                <a:spcPts val="0"/>
              </a:spcAft>
              <a:buSzPts val="1800"/>
              <a:buChar char="⬞"/>
              <a:defRPr sz="1800"/>
            </a:lvl4pPr>
            <a:lvl5pPr marL="2286000" lvl="4" indent="-342900" rtl="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8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800"/>
              </a:spcBef>
              <a:spcAft>
                <a:spcPts val="8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2"/>
          </p:nvPr>
        </p:nvSpPr>
        <p:spPr>
          <a:xfrm>
            <a:off x="2854792" y="1353950"/>
            <a:ext cx="18786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 rtl="0">
              <a:spcBef>
                <a:spcPts val="80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 rtl="0">
              <a:spcBef>
                <a:spcPts val="800"/>
              </a:spcBef>
              <a:spcAft>
                <a:spcPts val="0"/>
              </a:spcAft>
              <a:buSzPts val="1800"/>
              <a:buChar char="⬝"/>
              <a:defRPr sz="1800"/>
            </a:lvl3pPr>
            <a:lvl4pPr marL="1828800" lvl="3" indent="-342900" rtl="0">
              <a:spcBef>
                <a:spcPts val="800"/>
              </a:spcBef>
              <a:spcAft>
                <a:spcPts val="0"/>
              </a:spcAft>
              <a:buSzPts val="1800"/>
              <a:buChar char="⬞"/>
              <a:defRPr sz="1800"/>
            </a:lvl4pPr>
            <a:lvl5pPr marL="2286000" lvl="4" indent="-342900" rtl="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8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800"/>
              </a:spcBef>
              <a:spcAft>
                <a:spcPts val="8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3"/>
          </p:nvPr>
        </p:nvSpPr>
        <p:spPr>
          <a:xfrm>
            <a:off x="4930485" y="1353950"/>
            <a:ext cx="1878600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 rtl="0">
              <a:spcBef>
                <a:spcPts val="80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 rtl="0">
              <a:spcBef>
                <a:spcPts val="800"/>
              </a:spcBef>
              <a:spcAft>
                <a:spcPts val="0"/>
              </a:spcAft>
              <a:buSzPts val="1800"/>
              <a:buChar char="⬝"/>
              <a:defRPr sz="1800"/>
            </a:lvl3pPr>
            <a:lvl4pPr marL="1828800" lvl="3" indent="-342900" rtl="0">
              <a:spcBef>
                <a:spcPts val="800"/>
              </a:spcBef>
              <a:spcAft>
                <a:spcPts val="0"/>
              </a:spcAft>
              <a:buSzPts val="1800"/>
              <a:buChar char="⬞"/>
              <a:defRPr sz="1800"/>
            </a:lvl4pPr>
            <a:lvl5pPr marL="2286000" lvl="4" indent="-342900" rtl="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8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8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8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800"/>
              </a:spcBef>
              <a:spcAft>
                <a:spcPts val="8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gradFill>
          <a:gsLst>
            <a:gs pos="0">
              <a:srgbClr val="FFE659"/>
            </a:gs>
            <a:gs pos="58000">
              <a:schemeClr val="accent4"/>
            </a:gs>
            <a:gs pos="100000">
              <a:schemeClr val="accent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779100" y="759800"/>
            <a:ext cx="7593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gradFill>
          <a:gsLst>
            <a:gs pos="0">
              <a:srgbClr val="44506E"/>
            </a:gs>
            <a:gs pos="58000">
              <a:schemeClr val="dk1"/>
            </a:gs>
            <a:gs pos="100000">
              <a:schemeClr val="dk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9FFAFF"/>
            </a:gs>
            <a:gs pos="58000">
              <a:schemeClr val="accent1"/>
            </a:gs>
            <a:gs pos="100000">
              <a:schemeClr val="accent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79100" y="759800"/>
            <a:ext cx="7593300" cy="3963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Bebas Neue"/>
              <a:buNone/>
              <a:defRPr sz="34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79100" y="1277748"/>
            <a:ext cx="4975500" cy="30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▪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1pPr>
            <a:lvl2pPr marL="914400" lvl="1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▫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2pPr>
            <a:lvl3pPr marL="1371600" lvl="2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⬝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3pPr>
            <a:lvl4pPr marL="1828800" lvl="3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⬞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4pPr>
            <a:lvl5pPr marL="2286000" lvl="4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○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5pPr>
            <a:lvl6pPr marL="2743200" lvl="5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■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6pPr>
            <a:lvl7pPr marL="3200400" lvl="6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●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7pPr>
            <a:lvl8pPr marL="3657600" lvl="7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BM Plex Sans Condensed"/>
              <a:buChar char="○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8pPr>
            <a:lvl9pPr marL="4114800" lvl="8" indent="-381000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400"/>
              <a:buFont typeface="IBM Plex Sans Condensed"/>
              <a:buChar char="■"/>
              <a:defRPr sz="2400">
                <a:solidFill>
                  <a:schemeClr val="dk1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L="0" marR="0" lvl="1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L="0" marR="0" lvl="2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L="0" marR="0" lvl="3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L="0" marR="0" lvl="4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L="0" marR="0" lvl="5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L="0" marR="0" lvl="6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L="0" marR="0" lvl="7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L="0" marR="0" lvl="8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Bebas Neue"/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ctrTitle"/>
          </p:nvPr>
        </p:nvSpPr>
        <p:spPr>
          <a:xfrm>
            <a:off x="1146864" y="1429958"/>
            <a:ext cx="3425136" cy="206914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Sistemas operativos</a:t>
            </a:r>
            <a:endParaRPr dirty="0"/>
          </a:p>
        </p:txBody>
      </p:sp>
      <p:pic>
        <p:nvPicPr>
          <p:cNvPr id="46" name="Google Shape;46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1448" y="847620"/>
            <a:ext cx="3162577" cy="4034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3075" y="119232"/>
            <a:ext cx="767393" cy="767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/>
          <p:nvPr/>
        </p:nvSpPr>
        <p:spPr>
          <a:xfrm>
            <a:off x="4919823" y="2075368"/>
            <a:ext cx="263619" cy="25171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7"/>
          <p:cNvSpPr/>
          <p:nvPr/>
        </p:nvSpPr>
        <p:spPr>
          <a:xfrm rot="2466643">
            <a:off x="4166225" y="436950"/>
            <a:ext cx="366269" cy="34972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/>
          <p:nvPr/>
        </p:nvSpPr>
        <p:spPr>
          <a:xfrm rot="-1608918">
            <a:off x="4125717" y="1352340"/>
            <a:ext cx="263609" cy="2517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/>
          <p:nvPr/>
        </p:nvSpPr>
        <p:spPr>
          <a:xfrm rot="2926240">
            <a:off x="5486518" y="2003779"/>
            <a:ext cx="197436" cy="18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/>
          <p:nvPr/>
        </p:nvSpPr>
        <p:spPr>
          <a:xfrm rot="-1608959">
            <a:off x="4808299" y="390633"/>
            <a:ext cx="177833" cy="16980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6406192" y="1401213"/>
            <a:ext cx="2714848" cy="3653541"/>
            <a:chOff x="5503615" y="983605"/>
            <a:chExt cx="3588221" cy="4828894"/>
          </a:xfrm>
        </p:grpSpPr>
        <p:pic>
          <p:nvPicPr>
            <p:cNvPr id="120" name="Google Shape;120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615" y="983605"/>
              <a:ext cx="3588221" cy="4828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09435" y="1724361"/>
              <a:ext cx="322950" cy="3166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996799" y="863975"/>
            <a:ext cx="2714848" cy="140861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GT" sz="7700" dirty="0"/>
              <a:t>Unix y Linux</a:t>
            </a:r>
            <a:endParaRPr sz="7700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675828" y="2284560"/>
            <a:ext cx="3864864" cy="188684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2000" dirty="0">
                <a:solidFill>
                  <a:schemeClr val="accent1"/>
                </a:solidFill>
              </a:rPr>
              <a:t>Linux hace referencia al </a:t>
            </a:r>
            <a:r>
              <a:rPr lang="es-ES" sz="2000" dirty="0" err="1">
                <a:solidFill>
                  <a:schemeClr val="accent1"/>
                </a:solidFill>
              </a:rPr>
              <a:t>kernel</a:t>
            </a:r>
            <a:r>
              <a:rPr lang="es-ES" sz="2000" dirty="0">
                <a:solidFill>
                  <a:schemeClr val="accent1"/>
                </a:solidFill>
              </a:rPr>
              <a:t> del sistema operativo GNU / Linux. Unix hace referencia al sistema operativo original desarrollado por AT&amp;T. </a:t>
            </a:r>
            <a:endParaRPr sz="2000" dirty="0">
              <a:solidFill>
                <a:schemeClr val="accent1"/>
              </a:solidFill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3074" name="Picture 2" descr="GNU/Linux: El sistema operativo que revolucionó UNIX">
            <a:extLst>
              <a:ext uri="{FF2B5EF4-FFF2-40B4-BE49-F238E27FC236}">
                <a16:creationId xmlns:a16="http://schemas.microsoft.com/office/drawing/2014/main" id="{8AF15C78-7517-5C38-4C85-AA64F3F2E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8702">
            <a:off x="4616163" y="679352"/>
            <a:ext cx="1808508" cy="1230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82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9F4D"/>
            </a:gs>
            <a:gs pos="58000">
              <a:schemeClr val="accent5"/>
            </a:gs>
            <a:gs pos="100000">
              <a:schemeClr val="accent5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779100" y="759800"/>
            <a:ext cx="7473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¿Qué es Unix y por qué es importante?</a:t>
            </a:r>
            <a:endParaRPr dirty="0"/>
          </a:p>
        </p:txBody>
      </p:sp>
      <p:sp>
        <p:nvSpPr>
          <p:cNvPr id="166" name="Google Shape;166;p22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180" name="Google Shape;180;p22"/>
          <p:cNvGrpSpPr/>
          <p:nvPr/>
        </p:nvGrpSpPr>
        <p:grpSpPr>
          <a:xfrm>
            <a:off x="5864288" y="1238675"/>
            <a:ext cx="2840226" cy="3645025"/>
            <a:chOff x="5864288" y="1238675"/>
            <a:chExt cx="2840226" cy="3645025"/>
          </a:xfrm>
        </p:grpSpPr>
        <p:pic>
          <p:nvPicPr>
            <p:cNvPr id="181" name="Google Shape;181;p2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864288" y="1238675"/>
              <a:ext cx="2840226" cy="3645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87476" y="1833431"/>
              <a:ext cx="241950" cy="17079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CuadroTexto 1">
            <a:extLst>
              <a:ext uri="{FF2B5EF4-FFF2-40B4-BE49-F238E27FC236}">
                <a16:creationId xmlns:a16="http://schemas.microsoft.com/office/drawing/2014/main" id="{0BE481BB-521C-A919-51FA-51CA5C6FB0F3}"/>
              </a:ext>
            </a:extLst>
          </p:cNvPr>
          <p:cNvSpPr txBox="1"/>
          <p:nvPr/>
        </p:nvSpPr>
        <p:spPr>
          <a:xfrm>
            <a:off x="779100" y="1556087"/>
            <a:ext cx="47194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800" dirty="0">
                <a:latin typeface="IBM Plex Sans Condensed" panose="020B0506050203000203" pitchFamily="34" charset="0"/>
              </a:rPr>
              <a:t>Es, además, el sistema operativo de más grande uso por los hackers en el planeta Unix (registrado de manera oficial como UNIX®) es un sistema operativo portable, multitarea y multiusuario; desarrollado en 1969 por un conjunto de empleados de los laboratorios Bell de AT&amp;T.1​2​ </a:t>
            </a:r>
            <a:endParaRPr lang="es-GT" sz="1800" dirty="0">
              <a:latin typeface="IBM Plex Sans Condensed" panose="020B0506050203000203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/>
          <p:nvPr/>
        </p:nvSpPr>
        <p:spPr>
          <a:xfrm>
            <a:off x="5233672" y="2090252"/>
            <a:ext cx="263619" cy="25171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7"/>
          <p:cNvSpPr/>
          <p:nvPr/>
        </p:nvSpPr>
        <p:spPr>
          <a:xfrm rot="2466643">
            <a:off x="4445055" y="578690"/>
            <a:ext cx="366269" cy="34972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/>
          <p:nvPr/>
        </p:nvSpPr>
        <p:spPr>
          <a:xfrm rot="-1608918">
            <a:off x="4326365" y="1489898"/>
            <a:ext cx="263609" cy="2517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/>
          <p:nvPr/>
        </p:nvSpPr>
        <p:spPr>
          <a:xfrm rot="2926240">
            <a:off x="5894845" y="2085233"/>
            <a:ext cx="197436" cy="18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/>
          <p:nvPr/>
        </p:nvSpPr>
        <p:spPr>
          <a:xfrm rot="-1608959">
            <a:off x="5278979" y="387784"/>
            <a:ext cx="177833" cy="16980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6406192" y="1401213"/>
            <a:ext cx="2714848" cy="3653541"/>
            <a:chOff x="5503615" y="983605"/>
            <a:chExt cx="3588221" cy="4828894"/>
          </a:xfrm>
        </p:grpSpPr>
        <p:pic>
          <p:nvPicPr>
            <p:cNvPr id="120" name="Google Shape;120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615" y="983605"/>
              <a:ext cx="3588221" cy="4828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09435" y="1724361"/>
              <a:ext cx="322950" cy="3166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762815" y="617608"/>
            <a:ext cx="2714848" cy="122869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GT" sz="7700" dirty="0"/>
              <a:t>Web-os</a:t>
            </a:r>
            <a:endParaRPr sz="7700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728822" y="2284560"/>
            <a:ext cx="4140169" cy="188684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600" dirty="0">
                <a:solidFill>
                  <a:schemeClr val="accent1"/>
                </a:solidFill>
              </a:rPr>
              <a:t>Resultado de imagen para </a:t>
            </a:r>
            <a:r>
              <a:rPr lang="es-ES" sz="1600" dirty="0" err="1">
                <a:solidFill>
                  <a:schemeClr val="accent1"/>
                </a:solidFill>
              </a:rPr>
              <a:t>webOS</a:t>
            </a:r>
            <a:r>
              <a:rPr lang="es-ES" sz="1600" dirty="0">
                <a:solidFill>
                  <a:schemeClr val="accent1"/>
                </a:solidFill>
              </a:rPr>
              <a:t> </a:t>
            </a:r>
          </a:p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600" dirty="0" err="1">
                <a:solidFill>
                  <a:schemeClr val="accent1"/>
                </a:solidFill>
              </a:rPr>
              <a:t>webOS</a:t>
            </a:r>
            <a:r>
              <a:rPr lang="es-ES" sz="1600" dirty="0">
                <a:solidFill>
                  <a:schemeClr val="accent1"/>
                </a:solidFill>
              </a:rPr>
              <a:t> es el sistema operativo más presente de las Smart TV de LG que transforma la utilización del televisor para realizarlo más intuitivo, veloz y divertido. Navegar entre aplicaciones es bastante veloz debido a su premiado mando a distancia Magic Control.</a:t>
            </a: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4098" name="Picture 2" descr="DESCUBRAMOS JUNTOS LA EVOLUCIÓN DE WEBOS - Experiencias LG">
            <a:extLst>
              <a:ext uri="{FF2B5EF4-FFF2-40B4-BE49-F238E27FC236}">
                <a16:creationId xmlns:a16="http://schemas.microsoft.com/office/drawing/2014/main" id="{2B5F9B23-4C7A-D5CF-55CF-C98CE4E98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91508">
            <a:off x="5022616" y="560659"/>
            <a:ext cx="1978488" cy="11079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294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9F4D"/>
            </a:gs>
            <a:gs pos="58000">
              <a:schemeClr val="accent5"/>
            </a:gs>
            <a:gs pos="100000">
              <a:schemeClr val="accent5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909705" y="353568"/>
            <a:ext cx="3747640" cy="1046047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¿Qué televisores usan la tecnología de Web-os</a:t>
            </a:r>
          </a:p>
        </p:txBody>
      </p:sp>
      <p:sp>
        <p:nvSpPr>
          <p:cNvPr id="268" name="Google Shape;268;p28"/>
          <p:cNvSpPr txBox="1">
            <a:spLocks noGrp="1"/>
          </p:cNvSpPr>
          <p:nvPr>
            <p:ph type="body" idx="1"/>
          </p:nvPr>
        </p:nvSpPr>
        <p:spPr>
          <a:xfrm>
            <a:off x="766908" y="1532387"/>
            <a:ext cx="5170596" cy="10460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La mayoría de Smart TV lanzadas por LG a partir de 2021 son compatibles con </a:t>
            </a:r>
            <a:r>
              <a:rPr lang="es-ES" dirty="0" err="1"/>
              <a:t>webOS</a:t>
            </a:r>
            <a:r>
              <a:rPr lang="es-ES" dirty="0"/>
              <a:t> 6.0. Las gamas OLED, QNED Mini LED, </a:t>
            </a:r>
            <a:r>
              <a:rPr lang="es-ES" dirty="0" err="1"/>
              <a:t>Nanocell</a:t>
            </a:r>
            <a:r>
              <a:rPr lang="es-ES" dirty="0"/>
              <a:t> y UHD están totalmente soportadas.</a:t>
            </a:r>
          </a:p>
        </p:txBody>
      </p:sp>
      <p:sp>
        <p:nvSpPr>
          <p:cNvPr id="271" name="Google Shape;271;p2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grpSp>
        <p:nvGrpSpPr>
          <p:cNvPr id="275" name="Google Shape;275;p28"/>
          <p:cNvGrpSpPr/>
          <p:nvPr/>
        </p:nvGrpSpPr>
        <p:grpSpPr>
          <a:xfrm>
            <a:off x="6715675" y="1238674"/>
            <a:ext cx="2428325" cy="3645025"/>
            <a:chOff x="5864298" y="1238675"/>
            <a:chExt cx="2428325" cy="3645025"/>
          </a:xfrm>
        </p:grpSpPr>
        <p:pic>
          <p:nvPicPr>
            <p:cNvPr id="276" name="Google Shape;276;p28"/>
            <p:cNvPicPr preferRelativeResize="0"/>
            <p:nvPr/>
          </p:nvPicPr>
          <p:blipFill rotWithShape="1">
            <a:blip r:embed="rId3">
              <a:alphaModFix/>
            </a:blip>
            <a:srcRect r="14500"/>
            <a:stretch/>
          </p:blipFill>
          <p:spPr>
            <a:xfrm>
              <a:off x="5864298" y="1238675"/>
              <a:ext cx="2428325" cy="3645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87476" y="1833431"/>
              <a:ext cx="241950" cy="17079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8" name="Google Shape;27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74422" y="605525"/>
            <a:ext cx="704850" cy="70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body" idx="1"/>
          </p:nvPr>
        </p:nvSpPr>
        <p:spPr>
          <a:xfrm>
            <a:off x="779100" y="1836306"/>
            <a:ext cx="4829054" cy="229145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Al salir de una aplicación, esta queda en segundo plano para que puedas entrar otra vez a ella inmediatamente. Tiene </a:t>
            </a:r>
            <a:r>
              <a:rPr lang="es-ES" dirty="0" err="1"/>
              <a:t>Laucher</a:t>
            </a:r>
            <a:r>
              <a:rPr lang="es-ES" dirty="0"/>
              <a:t> intuitivo que no interfiere con el contenido. </a:t>
            </a:r>
            <a:endParaRPr dirty="0"/>
          </a:p>
        </p:txBody>
      </p:sp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779100" y="544997"/>
            <a:ext cx="4317156" cy="84738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¿Qué tan bueno es web-os?</a:t>
            </a:r>
            <a:endParaRPr dirty="0"/>
          </a:p>
        </p:txBody>
      </p:sp>
      <p:sp>
        <p:nvSpPr>
          <p:cNvPr id="132" name="Google Shape;132;p1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177" y="1129286"/>
            <a:ext cx="2904825" cy="370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265078">
            <a:off x="5747886" y="598638"/>
            <a:ext cx="419450" cy="55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511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/>
          <p:nvPr/>
        </p:nvSpPr>
        <p:spPr>
          <a:xfrm>
            <a:off x="5306427" y="2081446"/>
            <a:ext cx="263619" cy="25171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7"/>
          <p:cNvSpPr/>
          <p:nvPr/>
        </p:nvSpPr>
        <p:spPr>
          <a:xfrm rot="2466643">
            <a:off x="4436108" y="665867"/>
            <a:ext cx="366269" cy="34972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/>
          <p:nvPr/>
        </p:nvSpPr>
        <p:spPr>
          <a:xfrm rot="-1608918">
            <a:off x="4487439" y="1395975"/>
            <a:ext cx="263609" cy="2517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/>
          <p:nvPr/>
        </p:nvSpPr>
        <p:spPr>
          <a:xfrm rot="2926240">
            <a:off x="6017515" y="2477490"/>
            <a:ext cx="197436" cy="18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/>
          <p:nvPr/>
        </p:nvSpPr>
        <p:spPr>
          <a:xfrm rot="-1608959">
            <a:off x="5278979" y="387784"/>
            <a:ext cx="177833" cy="16980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6406192" y="1401213"/>
            <a:ext cx="2714848" cy="3653541"/>
            <a:chOff x="5503615" y="983605"/>
            <a:chExt cx="3588221" cy="4828894"/>
          </a:xfrm>
        </p:grpSpPr>
        <p:pic>
          <p:nvPicPr>
            <p:cNvPr id="120" name="Google Shape;120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615" y="983605"/>
              <a:ext cx="3588221" cy="4828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09435" y="1724361"/>
              <a:ext cx="322950" cy="3166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762815" y="617608"/>
            <a:ext cx="2714848" cy="122869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GT" sz="7700" dirty="0"/>
              <a:t>solaris</a:t>
            </a:r>
            <a:endParaRPr sz="7700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728822" y="2284561"/>
            <a:ext cx="4140169" cy="138523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600" dirty="0">
                <a:solidFill>
                  <a:schemeClr val="accent1"/>
                </a:solidFill>
              </a:rPr>
              <a:t>Además, los desarrolladores de aplicaciones de programa ya tienen la posibilidad de desarrollar y compilar sus aplicaciones Linux con más facilidad en el sistema operativo Solaris. </a:t>
            </a: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5122" name="Picture 2" descr="SOLARIS - SISTEMAS OPERATIVOS">
            <a:extLst>
              <a:ext uri="{FF2B5EF4-FFF2-40B4-BE49-F238E27FC236}">
                <a16:creationId xmlns:a16="http://schemas.microsoft.com/office/drawing/2014/main" id="{B52663CA-A0A9-0382-F0DB-485403C85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2077">
            <a:off x="5096347" y="636942"/>
            <a:ext cx="1486053" cy="119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54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895759" y="605525"/>
            <a:ext cx="3747640" cy="1046047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¿Qué dispositivos usan solaris?</a:t>
            </a:r>
          </a:p>
        </p:txBody>
      </p:sp>
      <p:sp>
        <p:nvSpPr>
          <p:cNvPr id="268" name="Google Shape;268;p28"/>
          <p:cNvSpPr txBox="1">
            <a:spLocks noGrp="1"/>
          </p:cNvSpPr>
          <p:nvPr>
            <p:ph type="body" idx="1"/>
          </p:nvPr>
        </p:nvSpPr>
        <p:spPr>
          <a:xfrm>
            <a:off x="838306" y="1739651"/>
            <a:ext cx="3890437" cy="10460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/>
              <a:t>Su sistema, ejemplificando, seguramente tiene una unidad de disco, un teclado y un ratón, cualquier tipo de medio de réplica de estabilidad magnética. Entre los demás dispositivos habitualmente usados, se hallan los próximos: Unidades de DVD. </a:t>
            </a:r>
          </a:p>
        </p:txBody>
      </p:sp>
      <p:sp>
        <p:nvSpPr>
          <p:cNvPr id="271" name="Google Shape;271;p2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grpSp>
        <p:nvGrpSpPr>
          <p:cNvPr id="275" name="Google Shape;275;p28"/>
          <p:cNvGrpSpPr/>
          <p:nvPr/>
        </p:nvGrpSpPr>
        <p:grpSpPr>
          <a:xfrm>
            <a:off x="6715675" y="1238674"/>
            <a:ext cx="2428325" cy="3645025"/>
            <a:chOff x="5864298" y="1238675"/>
            <a:chExt cx="2428325" cy="3645025"/>
          </a:xfrm>
        </p:grpSpPr>
        <p:pic>
          <p:nvPicPr>
            <p:cNvPr id="276" name="Google Shape;276;p28"/>
            <p:cNvPicPr preferRelativeResize="0"/>
            <p:nvPr/>
          </p:nvPicPr>
          <p:blipFill rotWithShape="1">
            <a:blip r:embed="rId3">
              <a:alphaModFix/>
            </a:blip>
            <a:srcRect r="14500"/>
            <a:stretch/>
          </p:blipFill>
          <p:spPr>
            <a:xfrm>
              <a:off x="5864298" y="1238675"/>
              <a:ext cx="2428325" cy="3645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87476" y="1833431"/>
              <a:ext cx="241950" cy="17079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8" name="Google Shape;27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74422" y="605525"/>
            <a:ext cx="704850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862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909705" y="353568"/>
            <a:ext cx="3747640" cy="1046047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¿Qué dispositivos usan solaris?</a:t>
            </a:r>
          </a:p>
        </p:txBody>
      </p:sp>
      <p:sp>
        <p:nvSpPr>
          <p:cNvPr id="268" name="Google Shape;268;p28"/>
          <p:cNvSpPr txBox="1">
            <a:spLocks noGrp="1"/>
          </p:cNvSpPr>
          <p:nvPr>
            <p:ph type="body" idx="1"/>
          </p:nvPr>
        </p:nvSpPr>
        <p:spPr>
          <a:xfrm>
            <a:off x="766908" y="1703075"/>
            <a:ext cx="4268388" cy="10460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/>
              <a:t>Su sistema, ejemplificando, seguramente tiene una unidad de disco, un teclado y un ratón, cualquier tipo de medio de réplica de estabilidad magnética. Entre los demás dispositivos usualmente usados, se hallan los próximos: Unidades de DVD. </a:t>
            </a:r>
          </a:p>
        </p:txBody>
      </p:sp>
      <p:sp>
        <p:nvSpPr>
          <p:cNvPr id="271" name="Google Shape;271;p2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grpSp>
        <p:nvGrpSpPr>
          <p:cNvPr id="275" name="Google Shape;275;p28"/>
          <p:cNvGrpSpPr/>
          <p:nvPr/>
        </p:nvGrpSpPr>
        <p:grpSpPr>
          <a:xfrm>
            <a:off x="6715675" y="1238674"/>
            <a:ext cx="2428325" cy="3645025"/>
            <a:chOff x="5864298" y="1238675"/>
            <a:chExt cx="2428325" cy="3645025"/>
          </a:xfrm>
        </p:grpSpPr>
        <p:pic>
          <p:nvPicPr>
            <p:cNvPr id="276" name="Google Shape;276;p28"/>
            <p:cNvPicPr preferRelativeResize="0"/>
            <p:nvPr/>
          </p:nvPicPr>
          <p:blipFill rotWithShape="1">
            <a:blip r:embed="rId3">
              <a:alphaModFix/>
            </a:blip>
            <a:srcRect r="14500"/>
            <a:stretch/>
          </p:blipFill>
          <p:spPr>
            <a:xfrm>
              <a:off x="5864298" y="1238675"/>
              <a:ext cx="2428325" cy="3645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87476" y="1833431"/>
              <a:ext cx="241950" cy="17079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8" name="Google Shape;27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74422" y="605525"/>
            <a:ext cx="704850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28908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/>
          <p:nvPr/>
        </p:nvSpPr>
        <p:spPr>
          <a:xfrm>
            <a:off x="5156159" y="2081446"/>
            <a:ext cx="263619" cy="25171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7"/>
          <p:cNvSpPr/>
          <p:nvPr/>
        </p:nvSpPr>
        <p:spPr>
          <a:xfrm rot="2466643">
            <a:off x="4135909" y="639306"/>
            <a:ext cx="366269" cy="34972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/>
          <p:nvPr/>
        </p:nvSpPr>
        <p:spPr>
          <a:xfrm rot="-1608918">
            <a:off x="4510456" y="1377817"/>
            <a:ext cx="263609" cy="2517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/>
          <p:nvPr/>
        </p:nvSpPr>
        <p:spPr>
          <a:xfrm rot="2926240">
            <a:off x="5855388" y="2063311"/>
            <a:ext cx="197436" cy="18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/>
          <p:nvPr/>
        </p:nvSpPr>
        <p:spPr>
          <a:xfrm rot="-1608959">
            <a:off x="5278979" y="387784"/>
            <a:ext cx="177833" cy="16980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6406192" y="1401213"/>
            <a:ext cx="2714848" cy="3653541"/>
            <a:chOff x="5503615" y="983605"/>
            <a:chExt cx="3588221" cy="4828894"/>
          </a:xfrm>
        </p:grpSpPr>
        <p:pic>
          <p:nvPicPr>
            <p:cNvPr id="120" name="Google Shape;120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615" y="983605"/>
              <a:ext cx="3588221" cy="4828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09435" y="1724361"/>
              <a:ext cx="322950" cy="3166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762815" y="617608"/>
            <a:ext cx="2714848" cy="122869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GT" sz="7700" dirty="0"/>
              <a:t>Android</a:t>
            </a:r>
            <a:endParaRPr sz="7700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728822" y="2284561"/>
            <a:ext cx="4140169" cy="138523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600" dirty="0">
                <a:solidFill>
                  <a:schemeClr val="accent1"/>
                </a:solidFill>
              </a:rPr>
              <a:t>Frecuentemente se cree que Android es un teléfono o una tableta, empero no es de esta forma. Android es el sistema operativo que usan ciertos dispositivos móviles para lograr funcionar. </a:t>
            </a: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6146" name="Picture 2" descr="Android - Tutoriales y trucos">
            <a:extLst>
              <a:ext uri="{FF2B5EF4-FFF2-40B4-BE49-F238E27FC236}">
                <a16:creationId xmlns:a16="http://schemas.microsoft.com/office/drawing/2014/main" id="{4239BF6D-A291-3F06-24CD-DDF567DF9A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433" y="660416"/>
            <a:ext cx="1576203" cy="1228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6219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>
            <a:spLocks noGrp="1"/>
          </p:cNvSpPr>
          <p:nvPr>
            <p:ph type="title"/>
          </p:nvPr>
        </p:nvSpPr>
        <p:spPr>
          <a:xfrm>
            <a:off x="779100" y="593338"/>
            <a:ext cx="3457800" cy="67461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Versiones de ANDROID</a:t>
            </a:r>
            <a:endParaRPr dirty="0"/>
          </a:p>
        </p:txBody>
      </p:sp>
      <p:pic>
        <p:nvPicPr>
          <p:cNvPr id="152" name="Google Shape;152;p20"/>
          <p:cNvPicPr preferRelativeResize="0"/>
          <p:nvPr/>
        </p:nvPicPr>
        <p:blipFill rotWithShape="1">
          <a:blip r:embed="rId3">
            <a:alphaModFix/>
          </a:blip>
          <a:srcRect r="20898" b="32619"/>
          <a:stretch/>
        </p:blipFill>
        <p:spPr>
          <a:xfrm>
            <a:off x="7206600" y="2938125"/>
            <a:ext cx="1937400" cy="2205374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0"/>
          <p:cNvSpPr txBox="1">
            <a:spLocks noGrp="1"/>
          </p:cNvSpPr>
          <p:nvPr>
            <p:ph type="body" idx="1"/>
          </p:nvPr>
        </p:nvSpPr>
        <p:spPr>
          <a:xfrm>
            <a:off x="779100" y="1524600"/>
            <a:ext cx="3457800" cy="2094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1.5 </a:t>
            </a:r>
            <a:r>
              <a:rPr lang="es-GT" sz="1600" dirty="0" err="1"/>
              <a:t>Cupcake</a:t>
            </a:r>
            <a:r>
              <a:rPr lang="es-GT" sz="1600" dirty="0"/>
              <a:t>.</a:t>
            </a:r>
          </a:p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1.6 Donut.</a:t>
            </a:r>
          </a:p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2.0 </a:t>
            </a:r>
            <a:r>
              <a:rPr lang="es-GT" sz="1600" dirty="0" err="1"/>
              <a:t>Eclair</a:t>
            </a:r>
            <a:r>
              <a:rPr lang="es-GT" sz="1600" dirty="0"/>
              <a:t>.</a:t>
            </a:r>
          </a:p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2.2 </a:t>
            </a:r>
            <a:r>
              <a:rPr lang="es-GT" sz="1600" dirty="0" err="1"/>
              <a:t>Froyo</a:t>
            </a:r>
            <a:r>
              <a:rPr lang="es-GT" sz="1600" dirty="0"/>
              <a:t>.</a:t>
            </a:r>
          </a:p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2.3 </a:t>
            </a:r>
            <a:r>
              <a:rPr lang="es-GT" sz="1600" dirty="0" err="1"/>
              <a:t>Gingerbread</a:t>
            </a:r>
            <a:r>
              <a:rPr lang="es-GT" sz="1600" dirty="0"/>
              <a:t>.</a:t>
            </a:r>
          </a:p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3.0 </a:t>
            </a:r>
            <a:r>
              <a:rPr lang="es-GT" sz="1600" dirty="0" err="1"/>
              <a:t>Honeycomb</a:t>
            </a:r>
            <a:r>
              <a:rPr lang="es-GT" sz="1600" dirty="0"/>
              <a:t>.</a:t>
            </a:r>
          </a:p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4.0 Ice </a:t>
            </a:r>
            <a:r>
              <a:rPr lang="es-GT" sz="1600" dirty="0" err="1"/>
              <a:t>Cream</a:t>
            </a:r>
            <a:r>
              <a:rPr lang="es-GT" sz="1600" dirty="0"/>
              <a:t> </a:t>
            </a:r>
            <a:r>
              <a:rPr lang="es-GT" sz="1600" dirty="0" err="1"/>
              <a:t>Sandwich</a:t>
            </a:r>
            <a:r>
              <a:rPr lang="es-GT" sz="1600" dirty="0"/>
              <a:t>.</a:t>
            </a:r>
          </a:p>
          <a:p>
            <a:pPr marL="285750" indent="-285750">
              <a:spcAft>
                <a:spcPts val="800"/>
              </a:spcAft>
            </a:pPr>
            <a:r>
              <a:rPr lang="es-GT" sz="1600" dirty="0"/>
              <a:t>Android 4.1 </a:t>
            </a:r>
            <a:r>
              <a:rPr lang="es-GT" sz="1600" dirty="0" err="1"/>
              <a:t>Jelly</a:t>
            </a:r>
            <a:r>
              <a:rPr lang="es-GT" sz="1600" dirty="0"/>
              <a:t> </a:t>
            </a:r>
            <a:r>
              <a:rPr lang="es-GT" sz="1600" dirty="0" err="1"/>
              <a:t>Bean</a:t>
            </a:r>
            <a:r>
              <a:rPr lang="es-GT" sz="1600" dirty="0"/>
              <a:t>.</a:t>
            </a:r>
            <a:endParaRPr sz="1600" dirty="0"/>
          </a:p>
        </p:txBody>
      </p:sp>
      <p:sp>
        <p:nvSpPr>
          <p:cNvPr id="154" name="Google Shape;154;p20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1203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5334" y="1156100"/>
            <a:ext cx="820766" cy="73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0177" y="1129286"/>
            <a:ext cx="2904825" cy="370549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2"/>
          <p:cNvSpPr txBox="1">
            <a:spLocks noGrp="1"/>
          </p:cNvSpPr>
          <p:nvPr>
            <p:ph type="title"/>
          </p:nvPr>
        </p:nvSpPr>
        <p:spPr>
          <a:xfrm>
            <a:off x="779100" y="759800"/>
            <a:ext cx="7593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¿Qué es un sistema operativo?</a:t>
            </a:r>
            <a:endParaRPr dirty="0"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1"/>
          </p:nvPr>
        </p:nvSpPr>
        <p:spPr>
          <a:xfrm>
            <a:off x="779100" y="1615292"/>
            <a:ext cx="4334777" cy="158432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dirty="0"/>
              <a:t>Un sistema operativo es un grupo de programas que posibilita manejar la memoria, disco, medios de almacenamiento de información y los diferentes periféricos o recursos de nuestra PC, como son el teclado, el ratón, entre otros. </a:t>
            </a:r>
            <a:endParaRPr sz="1600" dirty="0"/>
          </a:p>
        </p:txBody>
      </p:sp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grpSp>
        <p:nvGrpSpPr>
          <p:cNvPr id="59" name="Google Shape;59;p12"/>
          <p:cNvGrpSpPr/>
          <p:nvPr/>
        </p:nvGrpSpPr>
        <p:grpSpPr>
          <a:xfrm>
            <a:off x="6986537" y="1317174"/>
            <a:ext cx="358351" cy="298118"/>
            <a:chOff x="1926350" y="995225"/>
            <a:chExt cx="428650" cy="356600"/>
          </a:xfrm>
        </p:grpSpPr>
        <p:sp>
          <p:nvSpPr>
            <p:cNvPr id="60" name="Google Shape;60;p12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44506E"/>
                </a:gs>
                <a:gs pos="58000">
                  <a:schemeClr val="dk1"/>
                </a:gs>
                <a:gs pos="100000">
                  <a:schemeClr val="dk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1" name="Google Shape;61;p12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adFill>
              <a:gsLst>
                <a:gs pos="0">
                  <a:srgbClr val="44506E"/>
                </a:gs>
                <a:gs pos="58000">
                  <a:schemeClr val="dk1"/>
                </a:gs>
                <a:gs pos="100000">
                  <a:schemeClr val="dk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2" name="Google Shape;62;p12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adFill>
              <a:gsLst>
                <a:gs pos="0">
                  <a:srgbClr val="44506E"/>
                </a:gs>
                <a:gs pos="58000">
                  <a:schemeClr val="dk1"/>
                </a:gs>
                <a:gs pos="100000">
                  <a:schemeClr val="dk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63" name="Google Shape;63;p12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adFill>
              <a:gsLst>
                <a:gs pos="0">
                  <a:srgbClr val="44506E"/>
                </a:gs>
                <a:gs pos="58000">
                  <a:schemeClr val="dk1"/>
                </a:gs>
                <a:gs pos="100000">
                  <a:schemeClr val="dk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dk1"/>
                </a:solidFill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909705" y="353568"/>
            <a:ext cx="3747640" cy="1046047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¿Android y sus características?</a:t>
            </a:r>
          </a:p>
        </p:txBody>
      </p:sp>
      <p:sp>
        <p:nvSpPr>
          <p:cNvPr id="268" name="Google Shape;268;p28"/>
          <p:cNvSpPr txBox="1">
            <a:spLocks noGrp="1"/>
          </p:cNvSpPr>
          <p:nvPr>
            <p:ph type="body" idx="1"/>
          </p:nvPr>
        </p:nvSpPr>
        <p:spPr>
          <a:xfrm>
            <a:off x="766908" y="1703075"/>
            <a:ext cx="4268388" cy="10460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/>
              <a:t>para sistema operativo Android hablamos de un sistema operativo elaborado para dispositivos táctiles que van a partir de teléfonos celulares, pasando por relojes capaces y Android tv, hasta coches. </a:t>
            </a:r>
          </a:p>
        </p:txBody>
      </p:sp>
      <p:sp>
        <p:nvSpPr>
          <p:cNvPr id="271" name="Google Shape;271;p2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grpSp>
        <p:nvGrpSpPr>
          <p:cNvPr id="275" name="Google Shape;275;p28"/>
          <p:cNvGrpSpPr/>
          <p:nvPr/>
        </p:nvGrpSpPr>
        <p:grpSpPr>
          <a:xfrm>
            <a:off x="6715675" y="1238674"/>
            <a:ext cx="2428325" cy="3645025"/>
            <a:chOff x="5864298" y="1238675"/>
            <a:chExt cx="2428325" cy="3645025"/>
          </a:xfrm>
        </p:grpSpPr>
        <p:pic>
          <p:nvPicPr>
            <p:cNvPr id="276" name="Google Shape;276;p28"/>
            <p:cNvPicPr preferRelativeResize="0"/>
            <p:nvPr/>
          </p:nvPicPr>
          <p:blipFill rotWithShape="1">
            <a:blip r:embed="rId3">
              <a:alphaModFix/>
            </a:blip>
            <a:srcRect r="14500"/>
            <a:stretch/>
          </p:blipFill>
          <p:spPr>
            <a:xfrm>
              <a:off x="5864298" y="1238675"/>
              <a:ext cx="2428325" cy="3645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87476" y="1833431"/>
              <a:ext cx="241950" cy="17079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8" name="Google Shape;27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74422" y="605525"/>
            <a:ext cx="704850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0259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/>
          <p:nvPr/>
        </p:nvSpPr>
        <p:spPr>
          <a:xfrm>
            <a:off x="5309601" y="1961669"/>
            <a:ext cx="263619" cy="25171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7"/>
          <p:cNvSpPr/>
          <p:nvPr/>
        </p:nvSpPr>
        <p:spPr>
          <a:xfrm rot="2466643">
            <a:off x="4610514" y="675622"/>
            <a:ext cx="366269" cy="34972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/>
          <p:nvPr/>
        </p:nvSpPr>
        <p:spPr>
          <a:xfrm rot="-1608918">
            <a:off x="4716787" y="1331386"/>
            <a:ext cx="263609" cy="2517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/>
          <p:nvPr/>
        </p:nvSpPr>
        <p:spPr>
          <a:xfrm rot="2926240">
            <a:off x="5901539" y="2039291"/>
            <a:ext cx="197436" cy="18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/>
          <p:nvPr/>
        </p:nvSpPr>
        <p:spPr>
          <a:xfrm rot="-1608959">
            <a:off x="5278979" y="387784"/>
            <a:ext cx="177833" cy="16980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6406192" y="1401213"/>
            <a:ext cx="2714848" cy="3653541"/>
            <a:chOff x="5503615" y="983605"/>
            <a:chExt cx="3588221" cy="4828894"/>
          </a:xfrm>
        </p:grpSpPr>
        <p:pic>
          <p:nvPicPr>
            <p:cNvPr id="120" name="Google Shape;120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615" y="983605"/>
              <a:ext cx="3588221" cy="4828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09435" y="1724361"/>
              <a:ext cx="322950" cy="3166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762815" y="617608"/>
            <a:ext cx="2714848" cy="122869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GT" sz="7700" dirty="0"/>
              <a:t>FreeBSD</a:t>
            </a:r>
            <a:endParaRPr sz="7700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688066" y="2023772"/>
            <a:ext cx="3294537" cy="138523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600" dirty="0">
                <a:solidFill>
                  <a:schemeClr val="accent1"/>
                </a:solidFill>
              </a:rPr>
              <a:t>Otorga unos servicios de red robustos, inclusive en situaciones de alta carga, realizando un uso eficaz de la memoria para conservar buenos tiempos de contestación con centenares o una cantidad enorme de procesos simultáneos de usuarios </a:t>
            </a:r>
            <a:endParaRPr sz="1600" dirty="0">
              <a:solidFill>
                <a:schemeClr val="accent1"/>
              </a:solidFill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pic>
        <p:nvPicPr>
          <p:cNvPr id="7170" name="Picture 2" descr="Las 10 características más representativas de FreeBSD 10">
            <a:extLst>
              <a:ext uri="{FF2B5EF4-FFF2-40B4-BE49-F238E27FC236}">
                <a16:creationId xmlns:a16="http://schemas.microsoft.com/office/drawing/2014/main" id="{AC2FD858-E82F-3793-3D3C-7FB1CB354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8463">
            <a:off x="5261313" y="642883"/>
            <a:ext cx="1533525" cy="7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853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body" idx="1"/>
          </p:nvPr>
        </p:nvSpPr>
        <p:spPr>
          <a:xfrm>
            <a:off x="779100" y="1836306"/>
            <a:ext cx="4829054" cy="229145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FreeBSD realiza una cantidad enorme de aplicaciones.  Varios proveedores de Internet (</a:t>
            </a:r>
            <a:r>
              <a:rPr lang="es-ES" dirty="0" err="1"/>
              <a:t>ISPs</a:t>
            </a:r>
            <a:r>
              <a:rPr lang="es-ES" dirty="0"/>
              <a:t>) hallan en FreeBSD la plataforma ideal para dar servicios WWW, News, FTP, Email y otros.</a:t>
            </a:r>
            <a:endParaRPr dirty="0"/>
          </a:p>
        </p:txBody>
      </p:sp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779100" y="544997"/>
            <a:ext cx="4317156" cy="84738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¿Qué puede hacer </a:t>
            </a:r>
            <a:r>
              <a:rPr lang="es-GT" dirty="0" err="1"/>
              <a:t>freebsd</a:t>
            </a:r>
            <a:endParaRPr dirty="0"/>
          </a:p>
        </p:txBody>
      </p:sp>
      <p:sp>
        <p:nvSpPr>
          <p:cNvPr id="132" name="Google Shape;132;p1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177" y="1129286"/>
            <a:ext cx="2904825" cy="370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265078">
            <a:off x="5747886" y="598638"/>
            <a:ext cx="419450" cy="55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25998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/>
          <p:nvPr/>
        </p:nvSpPr>
        <p:spPr>
          <a:xfrm>
            <a:off x="5309601" y="1961669"/>
            <a:ext cx="263619" cy="25171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7"/>
          <p:cNvSpPr/>
          <p:nvPr/>
        </p:nvSpPr>
        <p:spPr>
          <a:xfrm rot="2466643">
            <a:off x="4300755" y="465714"/>
            <a:ext cx="366269" cy="34972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/>
          <p:nvPr/>
        </p:nvSpPr>
        <p:spPr>
          <a:xfrm rot="-1608918">
            <a:off x="4391867" y="1426077"/>
            <a:ext cx="263609" cy="2517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/>
          <p:nvPr/>
        </p:nvSpPr>
        <p:spPr>
          <a:xfrm rot="2926240">
            <a:off x="5901539" y="2039291"/>
            <a:ext cx="197436" cy="18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/>
          <p:nvPr/>
        </p:nvSpPr>
        <p:spPr>
          <a:xfrm rot="-1608959">
            <a:off x="5103027" y="213241"/>
            <a:ext cx="177833" cy="16980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6406192" y="1401213"/>
            <a:ext cx="2714848" cy="3653541"/>
            <a:chOff x="5503615" y="983605"/>
            <a:chExt cx="3588221" cy="4828894"/>
          </a:xfrm>
        </p:grpSpPr>
        <p:pic>
          <p:nvPicPr>
            <p:cNvPr id="120" name="Google Shape;120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615" y="983605"/>
              <a:ext cx="3588221" cy="4828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09435" y="1724361"/>
              <a:ext cx="322950" cy="3166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762814" y="617608"/>
            <a:ext cx="3911371" cy="122869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GT" sz="7700" dirty="0"/>
              <a:t>Chrome-os</a:t>
            </a:r>
            <a:endParaRPr sz="7700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688066" y="2023772"/>
            <a:ext cx="3294537" cy="138523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BM Plex Sans Condensed" panose="020B0506050203000203" pitchFamily="34" charset="0"/>
              </a:rPr>
              <a:t>Descubre </a:t>
            </a:r>
            <a:r>
              <a:rPr lang="es-ES" sz="16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BM Plex Sans Condensed" panose="020B0506050203000203" pitchFamily="34" charset="0"/>
              </a:rPr>
              <a:t>Chrome OS</a:t>
            </a:r>
            <a:r>
              <a:rPr lang="es-ES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BM Plex Sans Condensed" panose="020B0506050203000203" pitchFamily="34" charset="0"/>
              </a:rPr>
              <a:t>. </a:t>
            </a:r>
            <a:r>
              <a:rPr lang="es-ES" sz="1600" b="1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BM Plex Sans Condensed" panose="020B0506050203000203" pitchFamily="34" charset="0"/>
              </a:rPr>
              <a:t>Chrome OS</a:t>
            </a:r>
            <a:r>
              <a:rPr lang="es-ES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BM Plex Sans Condensed" panose="020B0506050203000203" pitchFamily="34" charset="0"/>
              </a:rPr>
              <a:t> es el sistema operativo rápido, sencillo y seguro que utilizan todos los </a:t>
            </a:r>
            <a:r>
              <a:rPr lang="es-ES" sz="1600" b="0" i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BM Plex Sans Condensed" panose="020B0506050203000203" pitchFamily="34" charset="0"/>
              </a:rPr>
              <a:t>Chromebooks</a:t>
            </a:r>
            <a:r>
              <a:rPr lang="es-ES" sz="16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IBM Plex Sans Condensed" panose="020B0506050203000203" pitchFamily="34" charset="0"/>
              </a:rPr>
              <a:t>.</a:t>
            </a:r>
            <a:endParaRPr sz="1600" dirty="0">
              <a:solidFill>
                <a:schemeClr val="tx1">
                  <a:lumMod val="50000"/>
                  <a:lumOff val="50000"/>
                </a:schemeClr>
              </a:solidFill>
              <a:latin typeface="IBM Plex Sans Condensed" panose="020B0506050203000203" pitchFamily="34" charset="0"/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  <p:pic>
        <p:nvPicPr>
          <p:cNvPr id="8194" name="Picture 2" descr="Llega Chrome OS 42, que incorpora integración con Google Now - MuyComputer">
            <a:extLst>
              <a:ext uri="{FF2B5EF4-FFF2-40B4-BE49-F238E27FC236}">
                <a16:creationId xmlns:a16="http://schemas.microsoft.com/office/drawing/2014/main" id="{37656C2C-E36B-11AB-C01A-6EC219D59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167" y="617608"/>
            <a:ext cx="1551360" cy="110811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6108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8"/>
          <p:cNvSpPr txBox="1">
            <a:spLocks noGrp="1"/>
          </p:cNvSpPr>
          <p:nvPr>
            <p:ph type="title"/>
          </p:nvPr>
        </p:nvSpPr>
        <p:spPr>
          <a:xfrm>
            <a:off x="909705" y="353568"/>
            <a:ext cx="3747640" cy="1046047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Funciones de Chrome-os</a:t>
            </a:r>
          </a:p>
        </p:txBody>
      </p:sp>
      <p:sp>
        <p:nvSpPr>
          <p:cNvPr id="268" name="Google Shape;268;p28"/>
          <p:cNvSpPr txBox="1">
            <a:spLocks noGrp="1"/>
          </p:cNvSpPr>
          <p:nvPr>
            <p:ph type="body" idx="1"/>
          </p:nvPr>
        </p:nvSpPr>
        <p:spPr>
          <a:xfrm>
            <a:off x="766908" y="1703075"/>
            <a:ext cx="4268388" cy="104604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600" dirty="0"/>
              <a:t>Chrome OS es hoy en día un sistema operativo completo. Tiene lo básico, aplicaciones nativas y compatibilidad con Android, que se une a reproductor de medios, gestor de archivos, configuración de impresoras, etcétera.</a:t>
            </a:r>
          </a:p>
        </p:txBody>
      </p:sp>
      <p:sp>
        <p:nvSpPr>
          <p:cNvPr id="271" name="Google Shape;271;p2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24</a:t>
            </a:fld>
            <a:endParaRPr/>
          </a:p>
        </p:txBody>
      </p:sp>
      <p:grpSp>
        <p:nvGrpSpPr>
          <p:cNvPr id="275" name="Google Shape;275;p28"/>
          <p:cNvGrpSpPr/>
          <p:nvPr/>
        </p:nvGrpSpPr>
        <p:grpSpPr>
          <a:xfrm>
            <a:off x="6715675" y="1238674"/>
            <a:ext cx="2428325" cy="3645025"/>
            <a:chOff x="5864298" y="1238675"/>
            <a:chExt cx="2428325" cy="3645025"/>
          </a:xfrm>
        </p:grpSpPr>
        <p:pic>
          <p:nvPicPr>
            <p:cNvPr id="276" name="Google Shape;276;p28"/>
            <p:cNvPicPr preferRelativeResize="0"/>
            <p:nvPr/>
          </p:nvPicPr>
          <p:blipFill rotWithShape="1">
            <a:blip r:embed="rId3">
              <a:alphaModFix/>
            </a:blip>
            <a:srcRect r="14500"/>
            <a:stretch/>
          </p:blipFill>
          <p:spPr>
            <a:xfrm>
              <a:off x="5864298" y="1238675"/>
              <a:ext cx="2428325" cy="3645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7" name="Google Shape;277;p2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87476" y="1833431"/>
              <a:ext cx="241950" cy="17079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8" name="Google Shape;27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74422" y="605525"/>
            <a:ext cx="704850" cy="704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0375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>
            <a:spLocks noGrp="1"/>
          </p:cNvSpPr>
          <p:nvPr>
            <p:ph type="subTitle" idx="4294967295"/>
          </p:nvPr>
        </p:nvSpPr>
        <p:spPr>
          <a:xfrm>
            <a:off x="683214" y="2242451"/>
            <a:ext cx="4534500" cy="115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 dirty="0">
                <a:solidFill>
                  <a:schemeClr val="accent1"/>
                </a:solidFill>
              </a:rPr>
              <a:t>Un sistema operativo aporta poderosos beneficios al programa informático y al desarrollo de cada uno de los programas dentro de la computadora.</a:t>
            </a:r>
            <a:endParaRPr sz="1800" dirty="0">
              <a:solidFill>
                <a:schemeClr val="accent1"/>
              </a:solidFill>
            </a:endParaRPr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71" name="Google Shape;71;p13"/>
          <p:cNvGrpSpPr/>
          <p:nvPr/>
        </p:nvGrpSpPr>
        <p:grpSpPr>
          <a:xfrm>
            <a:off x="5561645" y="1652829"/>
            <a:ext cx="3588220" cy="3490443"/>
            <a:chOff x="5889676" y="1367599"/>
            <a:chExt cx="3881675" cy="3775901"/>
          </a:xfrm>
        </p:grpSpPr>
        <p:pic>
          <p:nvPicPr>
            <p:cNvPr id="72" name="Google Shape;72;p13"/>
            <p:cNvPicPr preferRelativeResize="0"/>
            <p:nvPr/>
          </p:nvPicPr>
          <p:blipFill rotWithShape="1">
            <a:blip r:embed="rId3">
              <a:alphaModFix/>
            </a:blip>
            <a:srcRect b="27714"/>
            <a:stretch/>
          </p:blipFill>
          <p:spPr>
            <a:xfrm>
              <a:off x="5889676" y="1367599"/>
              <a:ext cx="3881675" cy="3775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" name="Google Shape;73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561147" y="2238285"/>
              <a:ext cx="349350" cy="2397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4" name="Google Shape;74;p13"/>
          <p:cNvSpPr txBox="1">
            <a:spLocks noGrp="1"/>
          </p:cNvSpPr>
          <p:nvPr>
            <p:ph type="ctrTitle" idx="4294967295"/>
          </p:nvPr>
        </p:nvSpPr>
        <p:spPr>
          <a:xfrm>
            <a:off x="683214" y="537289"/>
            <a:ext cx="4534500" cy="1285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200" dirty="0">
                <a:solidFill>
                  <a:schemeClr val="lt2"/>
                </a:solidFill>
              </a:rPr>
              <a:t>¿Por qué utilizar un sistema operativo?</a:t>
            </a:r>
            <a:endParaRPr sz="3200" dirty="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0997" y="347925"/>
            <a:ext cx="1496437" cy="1343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8300" y="1156818"/>
            <a:ext cx="2806925" cy="374588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4"/>
          <p:cNvSpPr txBox="1">
            <a:spLocks noGrp="1"/>
          </p:cNvSpPr>
          <p:nvPr>
            <p:ph type="ctrTitle"/>
          </p:nvPr>
        </p:nvSpPr>
        <p:spPr>
          <a:xfrm>
            <a:off x="1744703" y="130060"/>
            <a:ext cx="2316601" cy="1146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Windows</a:t>
            </a:r>
            <a:endParaRPr dirty="0"/>
          </a:p>
        </p:txBody>
      </p:sp>
      <p:sp>
        <p:nvSpPr>
          <p:cNvPr id="82" name="Google Shape;82;p14"/>
          <p:cNvSpPr txBox="1">
            <a:spLocks noGrp="1"/>
          </p:cNvSpPr>
          <p:nvPr>
            <p:ph type="subTitle" idx="1"/>
          </p:nvPr>
        </p:nvSpPr>
        <p:spPr>
          <a:xfrm>
            <a:off x="730159" y="1534770"/>
            <a:ext cx="4964573" cy="1264628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800" dirty="0"/>
              <a:t>¿Qué significa ser Windows?</a:t>
            </a:r>
          </a:p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1800" dirty="0"/>
              <a:t>Su implementación en español, sin embargo, está casi exclusivamente asociada a un sistema informático desarrollado por la organización Microsoft y comercializado a partir de 1985 </a:t>
            </a:r>
            <a:endParaRPr sz="1800" dirty="0"/>
          </a:p>
        </p:txBody>
      </p:sp>
      <p:sp>
        <p:nvSpPr>
          <p:cNvPr id="83" name="Google Shape;83;p14"/>
          <p:cNvSpPr/>
          <p:nvPr/>
        </p:nvSpPr>
        <p:spPr>
          <a:xfrm>
            <a:off x="6815202" y="576011"/>
            <a:ext cx="251950" cy="70014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1" i="0" dirty="0">
                <a:ln>
                  <a:noFill/>
                </a:ln>
                <a:gradFill>
                  <a:gsLst>
                    <a:gs pos="0">
                      <a:srgbClr val="FF9F4D"/>
                    </a:gs>
                    <a:gs pos="58000">
                      <a:schemeClr val="accent5"/>
                    </a:gs>
                    <a:gs pos="100000">
                      <a:schemeClr val="accent5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Bebas Neue"/>
              </a:rPr>
              <a:t>1</a:t>
            </a:r>
          </a:p>
        </p:txBody>
      </p:sp>
      <p:pic>
        <p:nvPicPr>
          <p:cNvPr id="1026" name="Picture 2" descr="Cómo eliminar la marca de agua hardware no compatible en Windows 11 |  Lifestyle | Cinco Días">
            <a:extLst>
              <a:ext uri="{FF2B5EF4-FFF2-40B4-BE49-F238E27FC236}">
                <a16:creationId xmlns:a16="http://schemas.microsoft.com/office/drawing/2014/main" id="{D1E75123-153A-80D0-DC98-07234F79B5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951" y="3445281"/>
            <a:ext cx="1885349" cy="10828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>
            <a:spLocks noGrp="1"/>
          </p:cNvSpPr>
          <p:nvPr>
            <p:ph type="title"/>
          </p:nvPr>
        </p:nvSpPr>
        <p:spPr>
          <a:xfrm>
            <a:off x="779100" y="219456"/>
            <a:ext cx="4256196" cy="1058292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Versiones de Windows mas recientes</a:t>
            </a:r>
            <a:endParaRPr dirty="0"/>
          </a:p>
        </p:txBody>
      </p:sp>
      <p:sp>
        <p:nvSpPr>
          <p:cNvPr id="96" name="Google Shape;96;p16"/>
          <p:cNvSpPr txBox="1">
            <a:spLocks noGrp="1"/>
          </p:cNvSpPr>
          <p:nvPr>
            <p:ph type="body" idx="1"/>
          </p:nvPr>
        </p:nvSpPr>
        <p:spPr>
          <a:xfrm>
            <a:off x="779100" y="1277748"/>
            <a:ext cx="49755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Home. ...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Pro. ...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Enterprise. ...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Education. ...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Pro Education. ...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Enterprise LTSB. ...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Mobile. ...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Char char="•"/>
            </a:pPr>
            <a:r>
              <a:rPr lang="en-US" sz="2000" dirty="0"/>
              <a:t>Windows 10 Mobile Enterprise.</a:t>
            </a:r>
            <a:endParaRPr sz="2000" dirty="0"/>
          </a:p>
        </p:txBody>
      </p:sp>
      <p:sp>
        <p:nvSpPr>
          <p:cNvPr id="97" name="Google Shape;97;p16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98" name="Google Shape;98;p16"/>
          <p:cNvGrpSpPr/>
          <p:nvPr/>
        </p:nvGrpSpPr>
        <p:grpSpPr>
          <a:xfrm>
            <a:off x="5864288" y="1238675"/>
            <a:ext cx="2840226" cy="3645025"/>
            <a:chOff x="5864288" y="1238675"/>
            <a:chExt cx="2840226" cy="3645025"/>
          </a:xfrm>
        </p:grpSpPr>
        <p:pic>
          <p:nvPicPr>
            <p:cNvPr id="99" name="Google Shape;99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864288" y="1238675"/>
              <a:ext cx="2840226" cy="3645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087476" y="1833431"/>
              <a:ext cx="241950" cy="17079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1" name="Google Shape;10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11450" y="526963"/>
            <a:ext cx="548700" cy="6601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body" idx="1"/>
          </p:nvPr>
        </p:nvSpPr>
        <p:spPr>
          <a:xfrm>
            <a:off x="779100" y="1353950"/>
            <a:ext cx="4829054" cy="341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es-ES" dirty="0"/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 Es privada: su sistema operativo forma parte de la compañía Microsoft y su código no es independiente, por lo cual no podría ser usado por los usuarios. </a:t>
            </a:r>
            <a:endParaRPr dirty="0"/>
          </a:p>
        </p:txBody>
      </p:sp>
      <p:sp>
        <p:nvSpPr>
          <p:cNvPr id="130" name="Google Shape;130;p18"/>
          <p:cNvSpPr txBox="1">
            <a:spLocks noGrp="1"/>
          </p:cNvSpPr>
          <p:nvPr>
            <p:ph type="title"/>
          </p:nvPr>
        </p:nvSpPr>
        <p:spPr>
          <a:xfrm>
            <a:off x="779100" y="544997"/>
            <a:ext cx="4317156" cy="84738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CARACTERISTICAS PRINCIPALES  DEL SISTEMA WINDOWS</a:t>
            </a:r>
            <a:endParaRPr dirty="0"/>
          </a:p>
        </p:txBody>
      </p:sp>
      <p:sp>
        <p:nvSpPr>
          <p:cNvPr id="132" name="Google Shape;132;p18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0177" y="1129286"/>
            <a:ext cx="2904825" cy="3705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3265078">
            <a:off x="5747886" y="598638"/>
            <a:ext cx="419450" cy="55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7"/>
          <p:cNvSpPr/>
          <p:nvPr/>
        </p:nvSpPr>
        <p:spPr>
          <a:xfrm>
            <a:off x="5309601" y="1961669"/>
            <a:ext cx="263619" cy="251712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" name="Google Shape;107;p17"/>
          <p:cNvGrpSpPr/>
          <p:nvPr/>
        </p:nvGrpSpPr>
        <p:grpSpPr>
          <a:xfrm>
            <a:off x="5150310" y="617608"/>
            <a:ext cx="1116376" cy="1129717"/>
            <a:chOff x="6657097" y="3664771"/>
            <a:chExt cx="404367" cy="409125"/>
          </a:xfrm>
        </p:grpSpPr>
        <p:sp>
          <p:nvSpPr>
            <p:cNvPr id="108" name="Google Shape;108;p17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6657097" y="3664771"/>
              <a:ext cx="404367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" name="Google Shape;110;p17"/>
          <p:cNvGrpSpPr/>
          <p:nvPr/>
        </p:nvGrpSpPr>
        <p:grpSpPr>
          <a:xfrm rot="1056946">
            <a:off x="5627168" y="2500446"/>
            <a:ext cx="746176" cy="746276"/>
            <a:chOff x="570875" y="4322250"/>
            <a:chExt cx="443300" cy="443325"/>
          </a:xfrm>
        </p:grpSpPr>
        <p:sp>
          <p:nvSpPr>
            <p:cNvPr id="111" name="Google Shape;111;p17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7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7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" name="Google Shape;115;p17"/>
          <p:cNvSpPr/>
          <p:nvPr/>
        </p:nvSpPr>
        <p:spPr>
          <a:xfrm rot="2466643">
            <a:off x="4610514" y="675622"/>
            <a:ext cx="366269" cy="34972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7"/>
          <p:cNvSpPr/>
          <p:nvPr/>
        </p:nvSpPr>
        <p:spPr>
          <a:xfrm rot="-1608918">
            <a:off x="4716787" y="1331386"/>
            <a:ext cx="263609" cy="251703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7"/>
          <p:cNvSpPr/>
          <p:nvPr/>
        </p:nvSpPr>
        <p:spPr>
          <a:xfrm rot="2926240">
            <a:off x="5901539" y="2039291"/>
            <a:ext cx="197436" cy="188518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7"/>
          <p:cNvSpPr/>
          <p:nvPr/>
        </p:nvSpPr>
        <p:spPr>
          <a:xfrm rot="-1608959">
            <a:off x="5278979" y="387784"/>
            <a:ext cx="177833" cy="169801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" name="Google Shape;119;p17"/>
          <p:cNvGrpSpPr/>
          <p:nvPr/>
        </p:nvGrpSpPr>
        <p:grpSpPr>
          <a:xfrm>
            <a:off x="6406192" y="1401213"/>
            <a:ext cx="2714848" cy="3653541"/>
            <a:chOff x="5503615" y="983605"/>
            <a:chExt cx="3588221" cy="4828894"/>
          </a:xfrm>
        </p:grpSpPr>
        <p:pic>
          <p:nvPicPr>
            <p:cNvPr id="120" name="Google Shape;120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5503615" y="983605"/>
              <a:ext cx="3588221" cy="4828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Google Shape;121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109435" y="1724361"/>
              <a:ext cx="322950" cy="3166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2" name="Google Shape;122;p17"/>
          <p:cNvSpPr txBox="1">
            <a:spLocks noGrp="1"/>
          </p:cNvSpPr>
          <p:nvPr>
            <p:ph type="ctrTitle" idx="4294967295"/>
          </p:nvPr>
        </p:nvSpPr>
        <p:spPr>
          <a:xfrm>
            <a:off x="830209" y="478159"/>
            <a:ext cx="2714848" cy="140861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GT" sz="7700" dirty="0"/>
              <a:t>MAC-OS</a:t>
            </a:r>
            <a:endParaRPr sz="7700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ubTitle" idx="4294967295"/>
          </p:nvPr>
        </p:nvSpPr>
        <p:spPr>
          <a:xfrm>
            <a:off x="781989" y="1891764"/>
            <a:ext cx="3864864" cy="277357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2000" dirty="0">
                <a:solidFill>
                  <a:schemeClr val="accent1"/>
                </a:solidFill>
              </a:rPr>
              <a:t>Resultado de imagen para Mac OS </a:t>
            </a:r>
          </a:p>
          <a:p>
            <a:pPr marL="0" lvl="0" indent="0" algn="just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s-ES" sz="2000" dirty="0">
                <a:solidFill>
                  <a:schemeClr val="accent1"/>
                </a:solidFill>
              </a:rPr>
              <a:t> A diferencia de otros sistemas operativos de licencia paga, Mac OS suele ser económico y en caso de obtener un ordenador de Apple, éste viene instalado por defecto en él. </a:t>
            </a:r>
            <a:endParaRPr sz="2000" dirty="0">
              <a:solidFill>
                <a:schemeClr val="accent1"/>
              </a:solidFill>
            </a:endParaRPr>
          </a:p>
        </p:txBody>
      </p:sp>
      <p:sp>
        <p:nvSpPr>
          <p:cNvPr id="124" name="Google Shape;124;p17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2050" name="Picture 2" descr="OS X | Wiki Rockstar Games | Fandom">
            <a:extLst>
              <a:ext uri="{FF2B5EF4-FFF2-40B4-BE49-F238E27FC236}">
                <a16:creationId xmlns:a16="http://schemas.microsoft.com/office/drawing/2014/main" id="{DCD55844-542C-3EF8-62E6-B14A095C6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506" y="3691110"/>
            <a:ext cx="1194780" cy="113763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>
            <a:spLocks noGrp="1"/>
          </p:cNvSpPr>
          <p:nvPr>
            <p:ph type="title"/>
          </p:nvPr>
        </p:nvSpPr>
        <p:spPr>
          <a:xfrm>
            <a:off x="779100" y="548640"/>
            <a:ext cx="3792900" cy="60746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Versiones de </a:t>
            </a:r>
            <a:r>
              <a:rPr lang="es-GT" dirty="0" err="1"/>
              <a:t>de</a:t>
            </a:r>
            <a:r>
              <a:rPr lang="es-GT" dirty="0"/>
              <a:t> </a:t>
            </a:r>
            <a:r>
              <a:rPr lang="es-GT" dirty="0" err="1"/>
              <a:t>mac</a:t>
            </a:r>
            <a:r>
              <a:rPr lang="es-GT" dirty="0"/>
              <a:t>-os</a:t>
            </a:r>
            <a:endParaRPr dirty="0"/>
          </a:p>
        </p:txBody>
      </p:sp>
      <p:sp>
        <p:nvSpPr>
          <p:cNvPr id="140" name="Google Shape;140;p19"/>
          <p:cNvSpPr txBox="1">
            <a:spLocks noGrp="1"/>
          </p:cNvSpPr>
          <p:nvPr>
            <p:ph type="body" idx="1"/>
          </p:nvPr>
        </p:nvSpPr>
        <p:spPr>
          <a:xfrm>
            <a:off x="779100" y="1353950"/>
            <a:ext cx="4963332" cy="337654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/>
            <a:r>
              <a:rPr lang="es-GT" dirty="0"/>
              <a:t>Mac OS </a:t>
            </a:r>
            <a:r>
              <a:rPr lang="es-GT" dirty="0" err="1"/>
              <a:t>XMac</a:t>
            </a:r>
            <a:r>
              <a:rPr lang="es-GT" dirty="0"/>
              <a:t> OS X 10.0 (</a:t>
            </a:r>
            <a:r>
              <a:rPr lang="es-GT" dirty="0" err="1"/>
              <a:t>Cheetah</a:t>
            </a:r>
            <a:r>
              <a:rPr lang="es-GT" dirty="0"/>
              <a:t>)</a:t>
            </a:r>
          </a:p>
          <a:p>
            <a:pPr marL="285750" indent="-285750"/>
            <a:r>
              <a:rPr lang="es-GT" dirty="0"/>
              <a:t>Mac OS X 10.1 (Puma)</a:t>
            </a:r>
          </a:p>
          <a:p>
            <a:pPr marL="285750" indent="-285750"/>
            <a:r>
              <a:rPr lang="es-GT" dirty="0"/>
              <a:t>Mac OS X 10.2 (Jaguar)</a:t>
            </a:r>
          </a:p>
          <a:p>
            <a:pPr marL="285750" indent="-285750"/>
            <a:r>
              <a:rPr lang="es-GT" dirty="0"/>
              <a:t>Mac OS X 10.3 (</a:t>
            </a:r>
            <a:r>
              <a:rPr lang="es-GT" dirty="0" err="1"/>
              <a:t>Panther</a:t>
            </a:r>
            <a:r>
              <a:rPr lang="es-GT" dirty="0"/>
              <a:t>)</a:t>
            </a:r>
          </a:p>
          <a:p>
            <a:pPr marL="285750" indent="-285750"/>
            <a:r>
              <a:rPr lang="es-GT" dirty="0"/>
              <a:t>Mac OS X 10.4 (Tiger)</a:t>
            </a:r>
          </a:p>
          <a:p>
            <a:pPr marL="285750" indent="-285750"/>
            <a:r>
              <a:rPr lang="es-GT" dirty="0"/>
              <a:t>Mac OS X 10.5 (</a:t>
            </a:r>
            <a:r>
              <a:rPr lang="es-GT" dirty="0" err="1"/>
              <a:t>Leopard</a:t>
            </a:r>
            <a:r>
              <a:rPr lang="es-GT" dirty="0"/>
              <a:t>)</a:t>
            </a:r>
          </a:p>
          <a:p>
            <a:pPr marL="285750" indent="-285750"/>
            <a:r>
              <a:rPr lang="es-GT" dirty="0"/>
              <a:t>Mac OS X 10.6 (Snow </a:t>
            </a:r>
            <a:r>
              <a:rPr lang="es-GT" dirty="0" err="1"/>
              <a:t>Leopard</a:t>
            </a:r>
            <a:r>
              <a:rPr lang="es-GT" dirty="0"/>
              <a:t>)</a:t>
            </a:r>
          </a:p>
          <a:p>
            <a:pPr marL="285750" indent="-285750"/>
            <a:r>
              <a:rPr lang="es-GT" dirty="0"/>
              <a:t>Mac OS X 10.7 (Lion</a:t>
            </a:r>
            <a:endParaRPr dirty="0"/>
          </a:p>
        </p:txBody>
      </p:sp>
      <p:sp>
        <p:nvSpPr>
          <p:cNvPr id="143" name="Google Shape;143;p19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44" name="Google Shape;144;p19"/>
          <p:cNvPicPr preferRelativeResize="0"/>
          <p:nvPr/>
        </p:nvPicPr>
        <p:blipFill rotWithShape="1">
          <a:blip r:embed="rId3">
            <a:alphaModFix/>
          </a:blip>
          <a:srcRect r="7621"/>
          <a:stretch/>
        </p:blipFill>
        <p:spPr>
          <a:xfrm>
            <a:off x="6551075" y="1156825"/>
            <a:ext cx="2592926" cy="374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3340" y="641960"/>
            <a:ext cx="485775" cy="440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659"/>
            </a:gs>
            <a:gs pos="58000">
              <a:schemeClr val="accent4"/>
            </a:gs>
            <a:gs pos="100000">
              <a:schemeClr val="accent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0"/>
          <p:cNvSpPr txBox="1">
            <a:spLocks noGrp="1"/>
          </p:cNvSpPr>
          <p:nvPr>
            <p:ph type="title"/>
          </p:nvPr>
        </p:nvSpPr>
        <p:spPr>
          <a:xfrm>
            <a:off x="779100" y="972875"/>
            <a:ext cx="3457800" cy="67461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GT" dirty="0"/>
              <a:t>Ventajas y desventajas</a:t>
            </a:r>
            <a:endParaRPr dirty="0"/>
          </a:p>
        </p:txBody>
      </p:sp>
      <p:pic>
        <p:nvPicPr>
          <p:cNvPr id="152" name="Google Shape;152;p20"/>
          <p:cNvPicPr preferRelativeResize="0"/>
          <p:nvPr/>
        </p:nvPicPr>
        <p:blipFill rotWithShape="1">
          <a:blip r:embed="rId3">
            <a:alphaModFix/>
          </a:blip>
          <a:srcRect r="20898" b="32619"/>
          <a:stretch/>
        </p:blipFill>
        <p:spPr>
          <a:xfrm>
            <a:off x="7206600" y="2938125"/>
            <a:ext cx="1937400" cy="2205374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0"/>
          <p:cNvSpPr txBox="1">
            <a:spLocks noGrp="1"/>
          </p:cNvSpPr>
          <p:nvPr>
            <p:ph type="body" idx="1"/>
          </p:nvPr>
        </p:nvSpPr>
        <p:spPr>
          <a:xfrm>
            <a:off x="779100" y="1890975"/>
            <a:ext cx="3457800" cy="2094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285750" indent="-285750">
              <a:spcAft>
                <a:spcPts val="800"/>
              </a:spcAft>
            </a:pPr>
            <a:r>
              <a:rPr lang="es-ES" sz="1600" dirty="0"/>
              <a:t>Rendimiento espectacular.</a:t>
            </a:r>
          </a:p>
          <a:p>
            <a:pPr marL="285750" indent="-285750">
              <a:spcAft>
                <a:spcPts val="800"/>
              </a:spcAft>
            </a:pPr>
            <a:r>
              <a:rPr lang="es-ES" sz="1600" dirty="0"/>
              <a:t>Diseño muy cuidado.</a:t>
            </a:r>
          </a:p>
          <a:p>
            <a:pPr marL="285750" indent="-285750">
              <a:spcAft>
                <a:spcPts val="800"/>
              </a:spcAft>
            </a:pPr>
            <a:r>
              <a:rPr lang="es-ES" sz="1600" dirty="0"/>
              <a:t>Software y hardware dedicado.</a:t>
            </a:r>
          </a:p>
          <a:p>
            <a:pPr marL="285750" indent="-285750">
              <a:spcAft>
                <a:spcPts val="800"/>
              </a:spcAft>
            </a:pPr>
            <a:r>
              <a:rPr lang="es-ES" sz="1600" dirty="0"/>
              <a:t>macOS es completamente estable.</a:t>
            </a:r>
          </a:p>
          <a:p>
            <a:pPr marL="285750" indent="-285750">
              <a:spcAft>
                <a:spcPts val="800"/>
              </a:spcAft>
            </a:pPr>
            <a:r>
              <a:rPr lang="es-ES" sz="1600" dirty="0"/>
              <a:t>Mayor productividad.</a:t>
            </a:r>
          </a:p>
          <a:p>
            <a:pPr marL="285750" indent="-285750">
              <a:spcAft>
                <a:spcPts val="800"/>
              </a:spcAft>
            </a:pPr>
            <a:r>
              <a:rPr lang="es-ES" sz="1600" dirty="0"/>
              <a:t>En Mac no hay virus (o casi)</a:t>
            </a:r>
          </a:p>
          <a:p>
            <a:pPr marL="285750" indent="-285750">
              <a:spcAft>
                <a:spcPts val="800"/>
              </a:spcAft>
            </a:pPr>
            <a:r>
              <a:rPr lang="es-ES" sz="1600" dirty="0"/>
              <a:t>Compatibilidad de Mac con Windows.</a:t>
            </a:r>
            <a:endParaRPr sz="1600" dirty="0"/>
          </a:p>
        </p:txBody>
      </p:sp>
      <p:sp>
        <p:nvSpPr>
          <p:cNvPr id="154" name="Google Shape;154;p20"/>
          <p:cNvSpPr txBox="1">
            <a:spLocks noGrp="1"/>
          </p:cNvSpPr>
          <p:nvPr>
            <p:ph type="sldNum" idx="12"/>
          </p:nvPr>
        </p:nvSpPr>
        <p:spPr>
          <a:xfrm>
            <a:off x="8404375" y="4643093"/>
            <a:ext cx="548700" cy="31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lavius template">
  <a:themeElements>
    <a:clrScheme name="Custom 347">
      <a:dk1>
        <a:srgbClr val="1E263A"/>
      </a:dk1>
      <a:lt1>
        <a:srgbClr val="FFFFFF"/>
      </a:lt1>
      <a:dk2>
        <a:srgbClr val="989CA7"/>
      </a:dk2>
      <a:lt2>
        <a:srgbClr val="EAEEF0"/>
      </a:lt2>
      <a:accent1>
        <a:srgbClr val="6DB9E4"/>
      </a:accent1>
      <a:accent2>
        <a:srgbClr val="9ECE46"/>
      </a:accent2>
      <a:accent3>
        <a:srgbClr val="ECCB49"/>
      </a:accent3>
      <a:accent4>
        <a:srgbClr val="F5A73B"/>
      </a:accent4>
      <a:accent5>
        <a:srgbClr val="F36846"/>
      </a:accent5>
      <a:accent6>
        <a:srgbClr val="DD73C3"/>
      </a:accent6>
      <a:hlink>
        <a:srgbClr val="293D6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969</Words>
  <Application>Microsoft Office PowerPoint</Application>
  <PresentationFormat>Presentación en pantalla (16:9)</PresentationFormat>
  <Paragraphs>101</Paragraphs>
  <Slides>24</Slides>
  <Notes>24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Bebas Neue</vt:lpstr>
      <vt:lpstr>IBM Plex Sans Condensed</vt:lpstr>
      <vt:lpstr>Arial</vt:lpstr>
      <vt:lpstr>Flavius template</vt:lpstr>
      <vt:lpstr>Sistemas operativos</vt:lpstr>
      <vt:lpstr>¿Qué es un sistema operativo?</vt:lpstr>
      <vt:lpstr>¿Por qué utilizar un sistema operativo?</vt:lpstr>
      <vt:lpstr>Windows</vt:lpstr>
      <vt:lpstr>Versiones de Windows mas recientes</vt:lpstr>
      <vt:lpstr>CARACTERISTICAS PRINCIPALES  DEL SISTEMA WINDOWS</vt:lpstr>
      <vt:lpstr>MAC-OS</vt:lpstr>
      <vt:lpstr>Versiones de de mac-os</vt:lpstr>
      <vt:lpstr>Ventajas y desventajas</vt:lpstr>
      <vt:lpstr>Unix y Linux</vt:lpstr>
      <vt:lpstr>¿Qué es Unix y por qué es importante?</vt:lpstr>
      <vt:lpstr>Web-os</vt:lpstr>
      <vt:lpstr>¿Qué televisores usan la tecnología de Web-os</vt:lpstr>
      <vt:lpstr>¿Qué tan bueno es web-os?</vt:lpstr>
      <vt:lpstr>solaris</vt:lpstr>
      <vt:lpstr>¿Qué dispositivos usan solaris?</vt:lpstr>
      <vt:lpstr>¿Qué dispositivos usan solaris?</vt:lpstr>
      <vt:lpstr>Android</vt:lpstr>
      <vt:lpstr>Versiones de ANDROID</vt:lpstr>
      <vt:lpstr>¿Android y sus características?</vt:lpstr>
      <vt:lpstr>FreeBSD</vt:lpstr>
      <vt:lpstr>¿Qué puede hacer freebsd</vt:lpstr>
      <vt:lpstr>Chrome-os</vt:lpstr>
      <vt:lpstr>Funciones de Chrome-os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operativos</dc:title>
  <cp:lastModifiedBy>Sinakan Saloj</cp:lastModifiedBy>
  <cp:revision>2</cp:revision>
  <dcterms:modified xsi:type="dcterms:W3CDTF">2022-05-18T04:22:24Z</dcterms:modified>
</cp:coreProperties>
</file>