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4" r:id="rId2"/>
    <p:sldId id="256" r:id="rId3"/>
    <p:sldId id="260" r:id="rId4"/>
    <p:sldId id="262" r:id="rId5"/>
    <p:sldId id="261" r:id="rId6"/>
    <p:sldId id="257" r:id="rId7"/>
    <p:sldId id="258" r:id="rId8"/>
    <p:sldId id="259" r:id="rId9"/>
    <p:sldId id="263" r:id="rId10"/>
  </p:sldIdLst>
  <p:sldSz cx="12192000" cy="6858000"/>
  <p:notesSz cx="6858000" cy="9144000"/>
  <p:defaultTextStyle>
    <a:defPPr>
      <a:defRPr lang="es-G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p:scale>
          <a:sx n="46" d="100"/>
          <a:sy n="46" d="100"/>
        </p:scale>
        <p:origin x="1656" y="6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smtClean="0"/>
              <a:t>Haga clic para modificar el estilo de título del patrón</a:t>
            </a:r>
            <a:endParaRPr lang="es-GT"/>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s-GT"/>
          </a:p>
        </p:txBody>
      </p:sp>
      <p:sp>
        <p:nvSpPr>
          <p:cNvPr id="4" name="Marcador de fecha 3"/>
          <p:cNvSpPr>
            <a:spLocks noGrp="1"/>
          </p:cNvSpPr>
          <p:nvPr>
            <p:ph type="dt" sz="half" idx="10"/>
          </p:nvPr>
        </p:nvSpPr>
        <p:spPr/>
        <p:txBody>
          <a:bodyPr/>
          <a:lstStyle/>
          <a:p>
            <a:fld id="{FA2B22D6-2C9F-4EAC-9BCC-24E7B6EC5C23}" type="datetimeFigureOut">
              <a:rPr lang="es-GT" smtClean="0"/>
              <a:t>29/09/2021</a:t>
            </a:fld>
            <a:endParaRPr lang="es-GT"/>
          </a:p>
        </p:txBody>
      </p:sp>
      <p:sp>
        <p:nvSpPr>
          <p:cNvPr id="5" name="Marcador de pie de página 4"/>
          <p:cNvSpPr>
            <a:spLocks noGrp="1"/>
          </p:cNvSpPr>
          <p:nvPr>
            <p:ph type="ftr" sz="quarter" idx="11"/>
          </p:nvPr>
        </p:nvSpPr>
        <p:spPr/>
        <p:txBody>
          <a:bodyPr/>
          <a:lstStyle/>
          <a:p>
            <a:endParaRPr lang="es-GT"/>
          </a:p>
        </p:txBody>
      </p:sp>
      <p:sp>
        <p:nvSpPr>
          <p:cNvPr id="6" name="Marcador de número de diapositiva 5"/>
          <p:cNvSpPr>
            <a:spLocks noGrp="1"/>
          </p:cNvSpPr>
          <p:nvPr>
            <p:ph type="sldNum" sz="quarter" idx="12"/>
          </p:nvPr>
        </p:nvSpPr>
        <p:spPr/>
        <p:txBody>
          <a:bodyPr/>
          <a:lstStyle/>
          <a:p>
            <a:fld id="{91DC2EE0-51E9-435C-84BF-39AC4CFF58A8}" type="slidenum">
              <a:rPr lang="es-GT" smtClean="0"/>
              <a:t>‹Nº›</a:t>
            </a:fld>
            <a:endParaRPr lang="es-GT"/>
          </a:p>
        </p:txBody>
      </p:sp>
    </p:spTree>
    <p:extLst>
      <p:ext uri="{BB962C8B-B14F-4D97-AF65-F5344CB8AC3E}">
        <p14:creationId xmlns:p14="http://schemas.microsoft.com/office/powerpoint/2010/main" val="40903256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GT"/>
          </a:p>
        </p:txBody>
      </p:sp>
      <p:sp>
        <p:nvSpPr>
          <p:cNvPr id="3" name="Marcador de texto vertical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4" name="Marcador de fecha 3"/>
          <p:cNvSpPr>
            <a:spLocks noGrp="1"/>
          </p:cNvSpPr>
          <p:nvPr>
            <p:ph type="dt" sz="half" idx="10"/>
          </p:nvPr>
        </p:nvSpPr>
        <p:spPr/>
        <p:txBody>
          <a:bodyPr/>
          <a:lstStyle/>
          <a:p>
            <a:fld id="{FA2B22D6-2C9F-4EAC-9BCC-24E7B6EC5C23}" type="datetimeFigureOut">
              <a:rPr lang="es-GT" smtClean="0"/>
              <a:t>29/09/2021</a:t>
            </a:fld>
            <a:endParaRPr lang="es-GT"/>
          </a:p>
        </p:txBody>
      </p:sp>
      <p:sp>
        <p:nvSpPr>
          <p:cNvPr id="5" name="Marcador de pie de página 4"/>
          <p:cNvSpPr>
            <a:spLocks noGrp="1"/>
          </p:cNvSpPr>
          <p:nvPr>
            <p:ph type="ftr" sz="quarter" idx="11"/>
          </p:nvPr>
        </p:nvSpPr>
        <p:spPr/>
        <p:txBody>
          <a:bodyPr/>
          <a:lstStyle/>
          <a:p>
            <a:endParaRPr lang="es-GT"/>
          </a:p>
        </p:txBody>
      </p:sp>
      <p:sp>
        <p:nvSpPr>
          <p:cNvPr id="6" name="Marcador de número de diapositiva 5"/>
          <p:cNvSpPr>
            <a:spLocks noGrp="1"/>
          </p:cNvSpPr>
          <p:nvPr>
            <p:ph type="sldNum" sz="quarter" idx="12"/>
          </p:nvPr>
        </p:nvSpPr>
        <p:spPr/>
        <p:txBody>
          <a:bodyPr/>
          <a:lstStyle/>
          <a:p>
            <a:fld id="{91DC2EE0-51E9-435C-84BF-39AC4CFF58A8}" type="slidenum">
              <a:rPr lang="es-GT" smtClean="0"/>
              <a:t>‹Nº›</a:t>
            </a:fld>
            <a:endParaRPr lang="es-GT"/>
          </a:p>
        </p:txBody>
      </p:sp>
    </p:spTree>
    <p:extLst>
      <p:ext uri="{BB962C8B-B14F-4D97-AF65-F5344CB8AC3E}">
        <p14:creationId xmlns:p14="http://schemas.microsoft.com/office/powerpoint/2010/main" val="35338077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smtClean="0"/>
              <a:t>Haga clic para modificar el estilo de título del patrón</a:t>
            </a:r>
            <a:endParaRPr lang="es-GT"/>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4" name="Marcador de fecha 3"/>
          <p:cNvSpPr>
            <a:spLocks noGrp="1"/>
          </p:cNvSpPr>
          <p:nvPr>
            <p:ph type="dt" sz="half" idx="10"/>
          </p:nvPr>
        </p:nvSpPr>
        <p:spPr/>
        <p:txBody>
          <a:bodyPr/>
          <a:lstStyle/>
          <a:p>
            <a:fld id="{FA2B22D6-2C9F-4EAC-9BCC-24E7B6EC5C23}" type="datetimeFigureOut">
              <a:rPr lang="es-GT" smtClean="0"/>
              <a:t>29/09/2021</a:t>
            </a:fld>
            <a:endParaRPr lang="es-GT"/>
          </a:p>
        </p:txBody>
      </p:sp>
      <p:sp>
        <p:nvSpPr>
          <p:cNvPr id="5" name="Marcador de pie de página 4"/>
          <p:cNvSpPr>
            <a:spLocks noGrp="1"/>
          </p:cNvSpPr>
          <p:nvPr>
            <p:ph type="ftr" sz="quarter" idx="11"/>
          </p:nvPr>
        </p:nvSpPr>
        <p:spPr/>
        <p:txBody>
          <a:bodyPr/>
          <a:lstStyle/>
          <a:p>
            <a:endParaRPr lang="es-GT"/>
          </a:p>
        </p:txBody>
      </p:sp>
      <p:sp>
        <p:nvSpPr>
          <p:cNvPr id="6" name="Marcador de número de diapositiva 5"/>
          <p:cNvSpPr>
            <a:spLocks noGrp="1"/>
          </p:cNvSpPr>
          <p:nvPr>
            <p:ph type="sldNum" sz="quarter" idx="12"/>
          </p:nvPr>
        </p:nvSpPr>
        <p:spPr/>
        <p:txBody>
          <a:bodyPr/>
          <a:lstStyle/>
          <a:p>
            <a:fld id="{91DC2EE0-51E9-435C-84BF-39AC4CFF58A8}" type="slidenum">
              <a:rPr lang="es-GT" smtClean="0"/>
              <a:t>‹Nº›</a:t>
            </a:fld>
            <a:endParaRPr lang="es-GT"/>
          </a:p>
        </p:txBody>
      </p:sp>
    </p:spTree>
    <p:extLst>
      <p:ext uri="{BB962C8B-B14F-4D97-AF65-F5344CB8AC3E}">
        <p14:creationId xmlns:p14="http://schemas.microsoft.com/office/powerpoint/2010/main" val="9834060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GT"/>
          </a:p>
        </p:txBody>
      </p:sp>
      <p:sp>
        <p:nvSpPr>
          <p:cNvPr id="3" name="Marcador de contenido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4" name="Marcador de fecha 3"/>
          <p:cNvSpPr>
            <a:spLocks noGrp="1"/>
          </p:cNvSpPr>
          <p:nvPr>
            <p:ph type="dt" sz="half" idx="10"/>
          </p:nvPr>
        </p:nvSpPr>
        <p:spPr/>
        <p:txBody>
          <a:bodyPr/>
          <a:lstStyle/>
          <a:p>
            <a:fld id="{FA2B22D6-2C9F-4EAC-9BCC-24E7B6EC5C23}" type="datetimeFigureOut">
              <a:rPr lang="es-GT" smtClean="0"/>
              <a:t>29/09/2021</a:t>
            </a:fld>
            <a:endParaRPr lang="es-GT"/>
          </a:p>
        </p:txBody>
      </p:sp>
      <p:sp>
        <p:nvSpPr>
          <p:cNvPr id="5" name="Marcador de pie de página 4"/>
          <p:cNvSpPr>
            <a:spLocks noGrp="1"/>
          </p:cNvSpPr>
          <p:nvPr>
            <p:ph type="ftr" sz="quarter" idx="11"/>
          </p:nvPr>
        </p:nvSpPr>
        <p:spPr/>
        <p:txBody>
          <a:bodyPr/>
          <a:lstStyle/>
          <a:p>
            <a:endParaRPr lang="es-GT"/>
          </a:p>
        </p:txBody>
      </p:sp>
      <p:sp>
        <p:nvSpPr>
          <p:cNvPr id="6" name="Marcador de número de diapositiva 5"/>
          <p:cNvSpPr>
            <a:spLocks noGrp="1"/>
          </p:cNvSpPr>
          <p:nvPr>
            <p:ph type="sldNum" sz="quarter" idx="12"/>
          </p:nvPr>
        </p:nvSpPr>
        <p:spPr/>
        <p:txBody>
          <a:bodyPr/>
          <a:lstStyle/>
          <a:p>
            <a:fld id="{91DC2EE0-51E9-435C-84BF-39AC4CFF58A8}" type="slidenum">
              <a:rPr lang="es-GT" smtClean="0"/>
              <a:t>‹Nº›</a:t>
            </a:fld>
            <a:endParaRPr lang="es-GT"/>
          </a:p>
        </p:txBody>
      </p:sp>
    </p:spTree>
    <p:extLst>
      <p:ext uri="{BB962C8B-B14F-4D97-AF65-F5344CB8AC3E}">
        <p14:creationId xmlns:p14="http://schemas.microsoft.com/office/powerpoint/2010/main" val="20158104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smtClean="0"/>
              <a:t>Haga clic para modificar el estilo de título del patrón</a:t>
            </a:r>
            <a:endParaRPr lang="es-GT"/>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Marcador de fecha 3"/>
          <p:cNvSpPr>
            <a:spLocks noGrp="1"/>
          </p:cNvSpPr>
          <p:nvPr>
            <p:ph type="dt" sz="half" idx="10"/>
          </p:nvPr>
        </p:nvSpPr>
        <p:spPr/>
        <p:txBody>
          <a:bodyPr/>
          <a:lstStyle/>
          <a:p>
            <a:fld id="{FA2B22D6-2C9F-4EAC-9BCC-24E7B6EC5C23}" type="datetimeFigureOut">
              <a:rPr lang="es-GT" smtClean="0"/>
              <a:t>29/09/2021</a:t>
            </a:fld>
            <a:endParaRPr lang="es-GT"/>
          </a:p>
        </p:txBody>
      </p:sp>
      <p:sp>
        <p:nvSpPr>
          <p:cNvPr id="5" name="Marcador de pie de página 4"/>
          <p:cNvSpPr>
            <a:spLocks noGrp="1"/>
          </p:cNvSpPr>
          <p:nvPr>
            <p:ph type="ftr" sz="quarter" idx="11"/>
          </p:nvPr>
        </p:nvSpPr>
        <p:spPr/>
        <p:txBody>
          <a:bodyPr/>
          <a:lstStyle/>
          <a:p>
            <a:endParaRPr lang="es-GT"/>
          </a:p>
        </p:txBody>
      </p:sp>
      <p:sp>
        <p:nvSpPr>
          <p:cNvPr id="6" name="Marcador de número de diapositiva 5"/>
          <p:cNvSpPr>
            <a:spLocks noGrp="1"/>
          </p:cNvSpPr>
          <p:nvPr>
            <p:ph type="sldNum" sz="quarter" idx="12"/>
          </p:nvPr>
        </p:nvSpPr>
        <p:spPr/>
        <p:txBody>
          <a:bodyPr/>
          <a:lstStyle/>
          <a:p>
            <a:fld id="{91DC2EE0-51E9-435C-84BF-39AC4CFF58A8}" type="slidenum">
              <a:rPr lang="es-GT" smtClean="0"/>
              <a:t>‹Nº›</a:t>
            </a:fld>
            <a:endParaRPr lang="es-GT"/>
          </a:p>
        </p:txBody>
      </p:sp>
    </p:spTree>
    <p:extLst>
      <p:ext uri="{BB962C8B-B14F-4D97-AF65-F5344CB8AC3E}">
        <p14:creationId xmlns:p14="http://schemas.microsoft.com/office/powerpoint/2010/main" val="3464200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GT"/>
          </a:p>
        </p:txBody>
      </p:sp>
      <p:sp>
        <p:nvSpPr>
          <p:cNvPr id="3" name="Marcador de contenido 2"/>
          <p:cNvSpPr>
            <a:spLocks noGrp="1"/>
          </p:cNvSpPr>
          <p:nvPr>
            <p:ph sz="half" idx="1"/>
          </p:nvPr>
        </p:nvSpPr>
        <p:spPr>
          <a:xfrm>
            <a:off x="838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4" name="Marcador de contenido 3"/>
          <p:cNvSpPr>
            <a:spLocks noGrp="1"/>
          </p:cNvSpPr>
          <p:nvPr>
            <p:ph sz="half" idx="2"/>
          </p:nvPr>
        </p:nvSpPr>
        <p:spPr>
          <a:xfrm>
            <a:off x="6172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5" name="Marcador de fecha 4"/>
          <p:cNvSpPr>
            <a:spLocks noGrp="1"/>
          </p:cNvSpPr>
          <p:nvPr>
            <p:ph type="dt" sz="half" idx="10"/>
          </p:nvPr>
        </p:nvSpPr>
        <p:spPr/>
        <p:txBody>
          <a:bodyPr/>
          <a:lstStyle/>
          <a:p>
            <a:fld id="{FA2B22D6-2C9F-4EAC-9BCC-24E7B6EC5C23}" type="datetimeFigureOut">
              <a:rPr lang="es-GT" smtClean="0"/>
              <a:t>29/09/2021</a:t>
            </a:fld>
            <a:endParaRPr lang="es-GT"/>
          </a:p>
        </p:txBody>
      </p:sp>
      <p:sp>
        <p:nvSpPr>
          <p:cNvPr id="6" name="Marcador de pie de página 5"/>
          <p:cNvSpPr>
            <a:spLocks noGrp="1"/>
          </p:cNvSpPr>
          <p:nvPr>
            <p:ph type="ftr" sz="quarter" idx="11"/>
          </p:nvPr>
        </p:nvSpPr>
        <p:spPr/>
        <p:txBody>
          <a:bodyPr/>
          <a:lstStyle/>
          <a:p>
            <a:endParaRPr lang="es-GT"/>
          </a:p>
        </p:txBody>
      </p:sp>
      <p:sp>
        <p:nvSpPr>
          <p:cNvPr id="7" name="Marcador de número de diapositiva 6"/>
          <p:cNvSpPr>
            <a:spLocks noGrp="1"/>
          </p:cNvSpPr>
          <p:nvPr>
            <p:ph type="sldNum" sz="quarter" idx="12"/>
          </p:nvPr>
        </p:nvSpPr>
        <p:spPr/>
        <p:txBody>
          <a:bodyPr/>
          <a:lstStyle/>
          <a:p>
            <a:fld id="{91DC2EE0-51E9-435C-84BF-39AC4CFF58A8}" type="slidenum">
              <a:rPr lang="es-GT" smtClean="0"/>
              <a:t>‹Nº›</a:t>
            </a:fld>
            <a:endParaRPr lang="es-GT"/>
          </a:p>
        </p:txBody>
      </p:sp>
    </p:spTree>
    <p:extLst>
      <p:ext uri="{BB962C8B-B14F-4D97-AF65-F5344CB8AC3E}">
        <p14:creationId xmlns:p14="http://schemas.microsoft.com/office/powerpoint/2010/main" val="13532655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smtClean="0"/>
              <a:t>Haga clic para modificar el estilo de título del patrón</a:t>
            </a:r>
            <a:endParaRPr lang="es-GT"/>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7" name="Marcador de fecha 6"/>
          <p:cNvSpPr>
            <a:spLocks noGrp="1"/>
          </p:cNvSpPr>
          <p:nvPr>
            <p:ph type="dt" sz="half" idx="10"/>
          </p:nvPr>
        </p:nvSpPr>
        <p:spPr/>
        <p:txBody>
          <a:bodyPr/>
          <a:lstStyle/>
          <a:p>
            <a:fld id="{FA2B22D6-2C9F-4EAC-9BCC-24E7B6EC5C23}" type="datetimeFigureOut">
              <a:rPr lang="es-GT" smtClean="0"/>
              <a:t>29/09/2021</a:t>
            </a:fld>
            <a:endParaRPr lang="es-GT"/>
          </a:p>
        </p:txBody>
      </p:sp>
      <p:sp>
        <p:nvSpPr>
          <p:cNvPr id="8" name="Marcador de pie de página 7"/>
          <p:cNvSpPr>
            <a:spLocks noGrp="1"/>
          </p:cNvSpPr>
          <p:nvPr>
            <p:ph type="ftr" sz="quarter" idx="11"/>
          </p:nvPr>
        </p:nvSpPr>
        <p:spPr/>
        <p:txBody>
          <a:bodyPr/>
          <a:lstStyle/>
          <a:p>
            <a:endParaRPr lang="es-GT"/>
          </a:p>
        </p:txBody>
      </p:sp>
      <p:sp>
        <p:nvSpPr>
          <p:cNvPr id="9" name="Marcador de número de diapositiva 8"/>
          <p:cNvSpPr>
            <a:spLocks noGrp="1"/>
          </p:cNvSpPr>
          <p:nvPr>
            <p:ph type="sldNum" sz="quarter" idx="12"/>
          </p:nvPr>
        </p:nvSpPr>
        <p:spPr/>
        <p:txBody>
          <a:bodyPr/>
          <a:lstStyle/>
          <a:p>
            <a:fld id="{91DC2EE0-51E9-435C-84BF-39AC4CFF58A8}" type="slidenum">
              <a:rPr lang="es-GT" smtClean="0"/>
              <a:t>‹Nº›</a:t>
            </a:fld>
            <a:endParaRPr lang="es-GT"/>
          </a:p>
        </p:txBody>
      </p:sp>
    </p:spTree>
    <p:extLst>
      <p:ext uri="{BB962C8B-B14F-4D97-AF65-F5344CB8AC3E}">
        <p14:creationId xmlns:p14="http://schemas.microsoft.com/office/powerpoint/2010/main" val="36316591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GT"/>
          </a:p>
        </p:txBody>
      </p:sp>
      <p:sp>
        <p:nvSpPr>
          <p:cNvPr id="3" name="Marcador de fecha 2"/>
          <p:cNvSpPr>
            <a:spLocks noGrp="1"/>
          </p:cNvSpPr>
          <p:nvPr>
            <p:ph type="dt" sz="half" idx="10"/>
          </p:nvPr>
        </p:nvSpPr>
        <p:spPr/>
        <p:txBody>
          <a:bodyPr/>
          <a:lstStyle/>
          <a:p>
            <a:fld id="{FA2B22D6-2C9F-4EAC-9BCC-24E7B6EC5C23}" type="datetimeFigureOut">
              <a:rPr lang="es-GT" smtClean="0"/>
              <a:t>29/09/2021</a:t>
            </a:fld>
            <a:endParaRPr lang="es-GT"/>
          </a:p>
        </p:txBody>
      </p:sp>
      <p:sp>
        <p:nvSpPr>
          <p:cNvPr id="4" name="Marcador de pie de página 3"/>
          <p:cNvSpPr>
            <a:spLocks noGrp="1"/>
          </p:cNvSpPr>
          <p:nvPr>
            <p:ph type="ftr" sz="quarter" idx="11"/>
          </p:nvPr>
        </p:nvSpPr>
        <p:spPr/>
        <p:txBody>
          <a:bodyPr/>
          <a:lstStyle/>
          <a:p>
            <a:endParaRPr lang="es-GT"/>
          </a:p>
        </p:txBody>
      </p:sp>
      <p:sp>
        <p:nvSpPr>
          <p:cNvPr id="5" name="Marcador de número de diapositiva 4"/>
          <p:cNvSpPr>
            <a:spLocks noGrp="1"/>
          </p:cNvSpPr>
          <p:nvPr>
            <p:ph type="sldNum" sz="quarter" idx="12"/>
          </p:nvPr>
        </p:nvSpPr>
        <p:spPr/>
        <p:txBody>
          <a:bodyPr/>
          <a:lstStyle/>
          <a:p>
            <a:fld id="{91DC2EE0-51E9-435C-84BF-39AC4CFF58A8}" type="slidenum">
              <a:rPr lang="es-GT" smtClean="0"/>
              <a:t>‹Nº›</a:t>
            </a:fld>
            <a:endParaRPr lang="es-GT"/>
          </a:p>
        </p:txBody>
      </p:sp>
    </p:spTree>
    <p:extLst>
      <p:ext uri="{BB962C8B-B14F-4D97-AF65-F5344CB8AC3E}">
        <p14:creationId xmlns:p14="http://schemas.microsoft.com/office/powerpoint/2010/main" val="35065679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FA2B22D6-2C9F-4EAC-9BCC-24E7B6EC5C23}" type="datetimeFigureOut">
              <a:rPr lang="es-GT" smtClean="0"/>
              <a:t>29/09/2021</a:t>
            </a:fld>
            <a:endParaRPr lang="es-GT"/>
          </a:p>
        </p:txBody>
      </p:sp>
      <p:sp>
        <p:nvSpPr>
          <p:cNvPr id="3" name="Marcador de pie de página 2"/>
          <p:cNvSpPr>
            <a:spLocks noGrp="1"/>
          </p:cNvSpPr>
          <p:nvPr>
            <p:ph type="ftr" sz="quarter" idx="11"/>
          </p:nvPr>
        </p:nvSpPr>
        <p:spPr/>
        <p:txBody>
          <a:bodyPr/>
          <a:lstStyle/>
          <a:p>
            <a:endParaRPr lang="es-GT"/>
          </a:p>
        </p:txBody>
      </p:sp>
      <p:sp>
        <p:nvSpPr>
          <p:cNvPr id="4" name="Marcador de número de diapositiva 3"/>
          <p:cNvSpPr>
            <a:spLocks noGrp="1"/>
          </p:cNvSpPr>
          <p:nvPr>
            <p:ph type="sldNum" sz="quarter" idx="12"/>
          </p:nvPr>
        </p:nvSpPr>
        <p:spPr/>
        <p:txBody>
          <a:bodyPr/>
          <a:lstStyle/>
          <a:p>
            <a:fld id="{91DC2EE0-51E9-435C-84BF-39AC4CFF58A8}" type="slidenum">
              <a:rPr lang="es-GT" smtClean="0"/>
              <a:t>‹Nº›</a:t>
            </a:fld>
            <a:endParaRPr lang="es-GT"/>
          </a:p>
        </p:txBody>
      </p:sp>
    </p:spTree>
    <p:extLst>
      <p:ext uri="{BB962C8B-B14F-4D97-AF65-F5344CB8AC3E}">
        <p14:creationId xmlns:p14="http://schemas.microsoft.com/office/powerpoint/2010/main" val="41851895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GT"/>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FA2B22D6-2C9F-4EAC-9BCC-24E7B6EC5C23}" type="datetimeFigureOut">
              <a:rPr lang="es-GT" smtClean="0"/>
              <a:t>29/09/2021</a:t>
            </a:fld>
            <a:endParaRPr lang="es-GT"/>
          </a:p>
        </p:txBody>
      </p:sp>
      <p:sp>
        <p:nvSpPr>
          <p:cNvPr id="6" name="Marcador de pie de página 5"/>
          <p:cNvSpPr>
            <a:spLocks noGrp="1"/>
          </p:cNvSpPr>
          <p:nvPr>
            <p:ph type="ftr" sz="quarter" idx="11"/>
          </p:nvPr>
        </p:nvSpPr>
        <p:spPr/>
        <p:txBody>
          <a:bodyPr/>
          <a:lstStyle/>
          <a:p>
            <a:endParaRPr lang="es-GT"/>
          </a:p>
        </p:txBody>
      </p:sp>
      <p:sp>
        <p:nvSpPr>
          <p:cNvPr id="7" name="Marcador de número de diapositiva 6"/>
          <p:cNvSpPr>
            <a:spLocks noGrp="1"/>
          </p:cNvSpPr>
          <p:nvPr>
            <p:ph type="sldNum" sz="quarter" idx="12"/>
          </p:nvPr>
        </p:nvSpPr>
        <p:spPr/>
        <p:txBody>
          <a:bodyPr/>
          <a:lstStyle/>
          <a:p>
            <a:fld id="{91DC2EE0-51E9-435C-84BF-39AC4CFF58A8}" type="slidenum">
              <a:rPr lang="es-GT" smtClean="0"/>
              <a:t>‹Nº›</a:t>
            </a:fld>
            <a:endParaRPr lang="es-GT"/>
          </a:p>
        </p:txBody>
      </p:sp>
    </p:spTree>
    <p:extLst>
      <p:ext uri="{BB962C8B-B14F-4D97-AF65-F5344CB8AC3E}">
        <p14:creationId xmlns:p14="http://schemas.microsoft.com/office/powerpoint/2010/main" val="34985746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GT"/>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GT"/>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FA2B22D6-2C9F-4EAC-9BCC-24E7B6EC5C23}" type="datetimeFigureOut">
              <a:rPr lang="es-GT" smtClean="0"/>
              <a:t>29/09/2021</a:t>
            </a:fld>
            <a:endParaRPr lang="es-GT"/>
          </a:p>
        </p:txBody>
      </p:sp>
      <p:sp>
        <p:nvSpPr>
          <p:cNvPr id="6" name="Marcador de pie de página 5"/>
          <p:cNvSpPr>
            <a:spLocks noGrp="1"/>
          </p:cNvSpPr>
          <p:nvPr>
            <p:ph type="ftr" sz="quarter" idx="11"/>
          </p:nvPr>
        </p:nvSpPr>
        <p:spPr/>
        <p:txBody>
          <a:bodyPr/>
          <a:lstStyle/>
          <a:p>
            <a:endParaRPr lang="es-GT"/>
          </a:p>
        </p:txBody>
      </p:sp>
      <p:sp>
        <p:nvSpPr>
          <p:cNvPr id="7" name="Marcador de número de diapositiva 6"/>
          <p:cNvSpPr>
            <a:spLocks noGrp="1"/>
          </p:cNvSpPr>
          <p:nvPr>
            <p:ph type="sldNum" sz="quarter" idx="12"/>
          </p:nvPr>
        </p:nvSpPr>
        <p:spPr/>
        <p:txBody>
          <a:bodyPr/>
          <a:lstStyle/>
          <a:p>
            <a:fld id="{91DC2EE0-51E9-435C-84BF-39AC4CFF58A8}" type="slidenum">
              <a:rPr lang="es-GT" smtClean="0"/>
              <a:t>‹Nº›</a:t>
            </a:fld>
            <a:endParaRPr lang="es-GT"/>
          </a:p>
        </p:txBody>
      </p:sp>
    </p:spTree>
    <p:extLst>
      <p:ext uri="{BB962C8B-B14F-4D97-AF65-F5344CB8AC3E}">
        <p14:creationId xmlns:p14="http://schemas.microsoft.com/office/powerpoint/2010/main" val="2410537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s-GT"/>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A2B22D6-2C9F-4EAC-9BCC-24E7B6EC5C23}" type="datetimeFigureOut">
              <a:rPr lang="es-GT" smtClean="0"/>
              <a:t>29/09/2021</a:t>
            </a:fld>
            <a:endParaRPr lang="es-GT"/>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GT"/>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DC2EE0-51E9-435C-84BF-39AC4CFF58A8}" type="slidenum">
              <a:rPr lang="es-GT" smtClean="0"/>
              <a:t>‹Nº›</a:t>
            </a:fld>
            <a:endParaRPr lang="es-GT"/>
          </a:p>
        </p:txBody>
      </p:sp>
    </p:spTree>
    <p:extLst>
      <p:ext uri="{BB962C8B-B14F-4D97-AF65-F5344CB8AC3E}">
        <p14:creationId xmlns:p14="http://schemas.microsoft.com/office/powerpoint/2010/main" val="10159515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G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1127125" y="228600"/>
            <a:ext cx="9344025" cy="523220"/>
          </a:xfrm>
          <a:prstGeom prst="rect">
            <a:avLst/>
          </a:prstGeom>
          <a:solidFill>
            <a:schemeClr val="accent4">
              <a:lumMod val="20000"/>
              <a:lumOff val="80000"/>
            </a:schemeClr>
          </a:solidFill>
          <a:ln>
            <a:solidFill>
              <a:srgbClr val="002060"/>
            </a:solidFill>
          </a:ln>
        </p:spPr>
        <p:txBody>
          <a:bodyPr wrap="square" rtlCol="0">
            <a:spAutoFit/>
          </a:bodyPr>
          <a:lstStyle/>
          <a:p>
            <a:pPr algn="ctr"/>
            <a:r>
              <a:rPr lang="es-ES" sz="2800" dirty="0" smtClean="0">
                <a:ln>
                  <a:solidFill>
                    <a:sysClr val="windowText" lastClr="000000"/>
                  </a:solidFill>
                </a:ln>
              </a:rPr>
              <a:t>INSTITUTO PRIVADO RAFAEL AREVALO MARTINEZ</a:t>
            </a:r>
            <a:endParaRPr lang="es-GT" sz="2800" dirty="0">
              <a:ln>
                <a:solidFill>
                  <a:sysClr val="windowText" lastClr="000000"/>
                </a:solidFill>
              </a:ln>
            </a:endParaRPr>
          </a:p>
        </p:txBody>
      </p:sp>
      <p:sp>
        <p:nvSpPr>
          <p:cNvPr id="3" name="CuadroTexto 2"/>
          <p:cNvSpPr txBox="1"/>
          <p:nvPr/>
        </p:nvSpPr>
        <p:spPr>
          <a:xfrm>
            <a:off x="1427017" y="1042765"/>
            <a:ext cx="8744239" cy="5447645"/>
          </a:xfrm>
          <a:prstGeom prst="rect">
            <a:avLst/>
          </a:prstGeom>
          <a:solidFill>
            <a:schemeClr val="accent6">
              <a:lumMod val="40000"/>
              <a:lumOff val="60000"/>
            </a:schemeClr>
          </a:solidFill>
        </p:spPr>
        <p:txBody>
          <a:bodyPr wrap="square" rtlCol="0">
            <a:spAutoFit/>
          </a:bodyPr>
          <a:lstStyle/>
          <a:p>
            <a:r>
              <a:rPr lang="es-ES" dirty="0" smtClean="0"/>
              <a:t>NOMBRE:</a:t>
            </a:r>
          </a:p>
          <a:p>
            <a:r>
              <a:rPr lang="es-ES" dirty="0"/>
              <a:t> </a:t>
            </a:r>
            <a:r>
              <a:rPr lang="es-ES" dirty="0" smtClean="0"/>
              <a:t>                    JACKELINE YESENIA MORALES LOPEZ.-</a:t>
            </a:r>
          </a:p>
          <a:p>
            <a:endParaRPr lang="es-ES" dirty="0"/>
          </a:p>
          <a:p>
            <a:r>
              <a:rPr lang="es-ES" dirty="0" smtClean="0"/>
              <a:t>GRADO:</a:t>
            </a:r>
          </a:p>
          <a:p>
            <a:r>
              <a:rPr lang="es-ES" dirty="0"/>
              <a:t> </a:t>
            </a:r>
            <a:r>
              <a:rPr lang="es-ES" dirty="0" smtClean="0"/>
              <a:t>                     6to. P.C</a:t>
            </a:r>
          </a:p>
          <a:p>
            <a:endParaRPr lang="es-ES" dirty="0"/>
          </a:p>
          <a:p>
            <a:r>
              <a:rPr lang="es-ES" dirty="0" smtClean="0"/>
              <a:t>CURSO:  </a:t>
            </a:r>
          </a:p>
          <a:p>
            <a:r>
              <a:rPr lang="es-ES" dirty="0"/>
              <a:t> </a:t>
            </a:r>
            <a:r>
              <a:rPr lang="es-ES" dirty="0" smtClean="0"/>
              <a:t>                    ORGANIZACIÓN DE EMPRESAS</a:t>
            </a:r>
          </a:p>
          <a:p>
            <a:endParaRPr lang="es-ES" dirty="0"/>
          </a:p>
          <a:p>
            <a:r>
              <a:rPr lang="es-ES" dirty="0" smtClean="0"/>
              <a:t>MAESTRA:</a:t>
            </a:r>
          </a:p>
          <a:p>
            <a:r>
              <a:rPr lang="es-ES" dirty="0" smtClean="0"/>
              <a:t>                      MAYTE ESCOBAR.-</a:t>
            </a:r>
            <a:endParaRPr lang="es-ES" dirty="0"/>
          </a:p>
          <a:p>
            <a:endParaRPr lang="es-ES" dirty="0" smtClean="0"/>
          </a:p>
          <a:p>
            <a:r>
              <a:rPr lang="es-ES" dirty="0" smtClean="0"/>
              <a:t>TAREA:</a:t>
            </a:r>
          </a:p>
          <a:p>
            <a:r>
              <a:rPr lang="es-ES" dirty="0"/>
              <a:t> </a:t>
            </a:r>
            <a:r>
              <a:rPr lang="es-ES" dirty="0" smtClean="0"/>
              <a:t>                       </a:t>
            </a:r>
            <a:r>
              <a:rPr lang="es-ES" sz="2400" dirty="0" smtClean="0"/>
              <a:t>No. 2.-</a:t>
            </a:r>
          </a:p>
          <a:p>
            <a:endParaRPr lang="es-ES" dirty="0"/>
          </a:p>
          <a:p>
            <a:r>
              <a:rPr lang="es-ES" dirty="0" smtClean="0"/>
              <a:t>CICLO</a:t>
            </a:r>
          </a:p>
          <a:p>
            <a:r>
              <a:rPr lang="es-ES" dirty="0"/>
              <a:t> </a:t>
            </a:r>
            <a:r>
              <a:rPr lang="es-ES" dirty="0" smtClean="0"/>
              <a:t>          ESCOLAR:</a:t>
            </a:r>
            <a:endParaRPr lang="es-ES" dirty="0"/>
          </a:p>
          <a:p>
            <a:r>
              <a:rPr lang="es-ES" sz="3600" dirty="0" smtClean="0"/>
              <a:t>                      </a:t>
            </a:r>
            <a:r>
              <a:rPr lang="es-ES" sz="2800" dirty="0" smtClean="0"/>
              <a:t>2,O21</a:t>
            </a:r>
          </a:p>
        </p:txBody>
      </p:sp>
    </p:spTree>
    <p:extLst>
      <p:ext uri="{BB962C8B-B14F-4D97-AF65-F5344CB8AC3E}">
        <p14:creationId xmlns:p14="http://schemas.microsoft.com/office/powerpoint/2010/main" val="29377379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279301" y="425002"/>
            <a:ext cx="9144000" cy="972825"/>
          </a:xfrm>
          <a:solidFill>
            <a:schemeClr val="accent4">
              <a:lumMod val="20000"/>
              <a:lumOff val="80000"/>
            </a:schemeClr>
          </a:solidFill>
          <a:ln>
            <a:solidFill>
              <a:srgbClr val="002060"/>
            </a:solidFill>
          </a:ln>
        </p:spPr>
        <p:txBody>
          <a:bodyPr/>
          <a:lstStyle/>
          <a:p>
            <a:r>
              <a:rPr lang="es-ES" dirty="0" smtClean="0">
                <a:ln>
                  <a:solidFill>
                    <a:sysClr val="windowText" lastClr="000000"/>
                  </a:solidFill>
                </a:ln>
              </a:rPr>
              <a:t>TIPOS DE MERCADO</a:t>
            </a:r>
            <a:endParaRPr lang="es-GT" dirty="0">
              <a:ln>
                <a:solidFill>
                  <a:sysClr val="windowText" lastClr="000000"/>
                </a:solidFill>
              </a:ln>
            </a:endParaRPr>
          </a:p>
        </p:txBody>
      </p:sp>
      <p:pic>
        <p:nvPicPr>
          <p:cNvPr id="1028" name="Picture 4" descr="Mercado de productores - Wikipedia, la enciclopedia libr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94175" y="3538543"/>
            <a:ext cx="5495925" cy="2867041"/>
          </a:xfrm>
          <a:prstGeom prst="rect">
            <a:avLst/>
          </a:prstGeom>
          <a:noFill/>
          <a:extLst>
            <a:ext uri="{909E8E84-426E-40DD-AFC4-6F175D3DCCD1}">
              <a14:hiddenFill xmlns:a14="http://schemas.microsoft.com/office/drawing/2010/main">
                <a:solidFill>
                  <a:srgbClr val="FFFFFF"/>
                </a:solidFill>
              </a14:hiddenFill>
            </a:ext>
          </a:extLst>
        </p:spPr>
      </p:pic>
      <p:sp>
        <p:nvSpPr>
          <p:cNvPr id="5" name="CuadroTexto 4"/>
          <p:cNvSpPr txBox="1"/>
          <p:nvPr/>
        </p:nvSpPr>
        <p:spPr>
          <a:xfrm>
            <a:off x="2146300" y="1524000"/>
            <a:ext cx="6426200" cy="2308324"/>
          </a:xfrm>
          <a:prstGeom prst="rect">
            <a:avLst/>
          </a:prstGeom>
          <a:noFill/>
        </p:spPr>
        <p:txBody>
          <a:bodyPr wrap="square" rtlCol="0">
            <a:spAutoFit/>
          </a:bodyPr>
          <a:lstStyle/>
          <a:p>
            <a:pPr algn="ctr"/>
            <a:r>
              <a:rPr lang="es-ES" sz="2400" i="1" u="sng" dirty="0" smtClean="0">
                <a:solidFill>
                  <a:srgbClr val="FF0000"/>
                </a:solidFill>
                <a:effectLst>
                  <a:outerShdw blurRad="38100" dist="38100" dir="2700000" algn="tl">
                    <a:srgbClr val="000000">
                      <a:alpha val="43137"/>
                    </a:srgbClr>
                  </a:outerShdw>
                </a:effectLst>
              </a:rPr>
              <a:t>MERCADO AGRICOLA</a:t>
            </a:r>
          </a:p>
          <a:p>
            <a:r>
              <a:rPr lang="es-ES" sz="2000" i="1" dirty="0" smtClean="0"/>
              <a:t>Por consiguiente la comercialización agrícola comprende una serie de actividades interconectadas que van desde la planificación de la producción, cultivo y cosecha, embalaje, transporte, almacenamiento, elaboración de productos agrícolas y de alimentos, a la distribución y venta de los mismos.</a:t>
            </a:r>
            <a:endParaRPr lang="es-GT" sz="2000" i="1" dirty="0"/>
          </a:p>
        </p:txBody>
      </p:sp>
    </p:spTree>
    <p:extLst>
      <p:ext uri="{BB962C8B-B14F-4D97-AF65-F5344CB8AC3E}">
        <p14:creationId xmlns:p14="http://schemas.microsoft.com/office/powerpoint/2010/main" val="18433261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800100" y="381000"/>
            <a:ext cx="10591800" cy="855662"/>
          </a:xfrm>
          <a:solidFill>
            <a:schemeClr val="accent4">
              <a:lumMod val="20000"/>
              <a:lumOff val="80000"/>
            </a:schemeClr>
          </a:solidFill>
          <a:ln>
            <a:solidFill>
              <a:srgbClr val="002060"/>
            </a:solidFill>
          </a:ln>
        </p:spPr>
        <p:txBody>
          <a:bodyPr>
            <a:normAutofit fontScale="90000"/>
          </a:bodyPr>
          <a:lstStyle/>
          <a:p>
            <a:r>
              <a:rPr lang="es-ES" sz="4400" dirty="0" smtClean="0">
                <a:ln>
                  <a:solidFill>
                    <a:sysClr val="windowText" lastClr="000000"/>
                  </a:solidFill>
                </a:ln>
              </a:rPr>
              <a:t>CONSUMIDOR DE TRABAJO DE MANO DE OBRA</a:t>
            </a:r>
            <a:endParaRPr lang="es-GT" sz="4400" dirty="0">
              <a:ln>
                <a:solidFill>
                  <a:sysClr val="windowText" lastClr="000000"/>
                </a:solidFill>
              </a:ln>
            </a:endParaRPr>
          </a:p>
        </p:txBody>
      </p:sp>
      <p:sp>
        <p:nvSpPr>
          <p:cNvPr id="3" name="Subtítulo 2"/>
          <p:cNvSpPr>
            <a:spLocks noGrp="1"/>
          </p:cNvSpPr>
          <p:nvPr>
            <p:ph type="subTitle" idx="1"/>
          </p:nvPr>
        </p:nvSpPr>
        <p:spPr>
          <a:xfrm>
            <a:off x="914400" y="1516062"/>
            <a:ext cx="9144000" cy="1655762"/>
          </a:xfrm>
        </p:spPr>
        <p:txBody>
          <a:bodyPr>
            <a:normAutofit fontScale="92500"/>
          </a:bodyPr>
          <a:lstStyle/>
          <a:p>
            <a:pPr algn="l"/>
            <a:r>
              <a:rPr lang="es-ES" i="1" dirty="0" smtClean="0"/>
              <a:t>La mano de obra es un componente importante del mercado laboral, representa un costo en el proceso de producción, porque si queremos incorporar trabajadores al proceso de producción se le debe pagar.</a:t>
            </a:r>
          </a:p>
          <a:p>
            <a:pPr algn="l"/>
            <a:r>
              <a:rPr lang="es-ES" i="1" dirty="0" smtClean="0"/>
              <a:t> En el mercado laboral debe haber una oferta y una demanda de trabajo.</a:t>
            </a:r>
            <a:endParaRPr lang="es-GT" i="1" dirty="0"/>
          </a:p>
        </p:txBody>
      </p:sp>
      <p:pic>
        <p:nvPicPr>
          <p:cNvPr id="4" name="Imagen 3"/>
          <p:cNvPicPr>
            <a:picLocks noChangeAspect="1"/>
          </p:cNvPicPr>
          <p:nvPr/>
        </p:nvPicPr>
        <p:blipFill>
          <a:blip r:embed="rId2"/>
          <a:stretch>
            <a:fillRect/>
          </a:stretch>
        </p:blipFill>
        <p:spPr>
          <a:xfrm>
            <a:off x="6247055" y="2998693"/>
            <a:ext cx="4638983" cy="3092655"/>
          </a:xfrm>
          <a:prstGeom prst="rect">
            <a:avLst/>
          </a:prstGeom>
        </p:spPr>
      </p:pic>
      <p:pic>
        <p:nvPicPr>
          <p:cNvPr id="5" name="Imagen 4"/>
          <p:cNvPicPr>
            <a:picLocks noChangeAspect="1"/>
          </p:cNvPicPr>
          <p:nvPr/>
        </p:nvPicPr>
        <p:blipFill>
          <a:blip r:embed="rId3"/>
          <a:stretch>
            <a:fillRect/>
          </a:stretch>
        </p:blipFill>
        <p:spPr>
          <a:xfrm>
            <a:off x="637502" y="3171824"/>
            <a:ext cx="3826922" cy="2549319"/>
          </a:xfrm>
          <a:prstGeom prst="rect">
            <a:avLst/>
          </a:prstGeom>
        </p:spPr>
      </p:pic>
    </p:spTree>
    <p:extLst>
      <p:ext uri="{BB962C8B-B14F-4D97-AF65-F5344CB8AC3E}">
        <p14:creationId xmlns:p14="http://schemas.microsoft.com/office/powerpoint/2010/main" val="21130978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362635" y="389965"/>
            <a:ext cx="8884024" cy="2003611"/>
          </a:xfrm>
          <a:solidFill>
            <a:schemeClr val="accent4">
              <a:lumMod val="20000"/>
              <a:lumOff val="80000"/>
            </a:schemeClr>
          </a:solidFill>
          <a:ln>
            <a:solidFill>
              <a:srgbClr val="002060"/>
            </a:solidFill>
          </a:ln>
        </p:spPr>
        <p:txBody>
          <a:bodyPr>
            <a:normAutofit/>
          </a:bodyPr>
          <a:lstStyle/>
          <a:p>
            <a:r>
              <a:rPr lang="es-ES" sz="4400" dirty="0" smtClean="0">
                <a:ln>
                  <a:solidFill>
                    <a:sysClr val="windowText" lastClr="000000"/>
                  </a:solidFill>
                </a:ln>
              </a:rPr>
              <a:t>LOS MERCADOS PUEDE PRESENTAR TRES SITUACIONES DE ACUERDO A LA OFERTA</a:t>
            </a:r>
            <a:endParaRPr lang="es-GT" sz="4400" dirty="0">
              <a:ln>
                <a:solidFill>
                  <a:sysClr val="windowText" lastClr="000000"/>
                </a:solidFill>
              </a:ln>
            </a:endParaRPr>
          </a:p>
        </p:txBody>
      </p:sp>
      <p:sp>
        <p:nvSpPr>
          <p:cNvPr id="3" name="Subtítulo 2"/>
          <p:cNvSpPr>
            <a:spLocks noGrp="1"/>
          </p:cNvSpPr>
          <p:nvPr>
            <p:ph type="subTitle" idx="1"/>
          </p:nvPr>
        </p:nvSpPr>
        <p:spPr>
          <a:xfrm>
            <a:off x="1102659" y="2701085"/>
            <a:ext cx="4867835" cy="2744974"/>
          </a:xfrm>
        </p:spPr>
        <p:txBody>
          <a:bodyPr/>
          <a:lstStyle/>
          <a:p>
            <a:pPr marL="342900" indent="-342900" algn="l">
              <a:buFont typeface="Wingdings" panose="05000000000000000000" pitchFamily="2" charset="2"/>
              <a:buChar char="v"/>
            </a:pPr>
            <a:r>
              <a:rPr lang="es-ES" b="1" u="sng" dirty="0" smtClean="0">
                <a:solidFill>
                  <a:srgbClr val="FF0000"/>
                </a:solidFill>
              </a:rPr>
              <a:t>De Equilibrio.- </a:t>
            </a:r>
            <a:r>
              <a:rPr lang="es-ES" i="1" dirty="0" smtClean="0"/>
              <a:t>Se da cuando la oferta es igual a la demanda.</a:t>
            </a:r>
          </a:p>
          <a:p>
            <a:pPr marL="342900" indent="-342900" algn="l">
              <a:buFont typeface="Wingdings" panose="05000000000000000000" pitchFamily="2" charset="2"/>
              <a:buChar char="v"/>
            </a:pPr>
            <a:r>
              <a:rPr lang="es-ES" b="1" u="sng" dirty="0" smtClean="0">
                <a:solidFill>
                  <a:srgbClr val="FF0000"/>
                </a:solidFill>
              </a:rPr>
              <a:t>De Oferta.- </a:t>
            </a:r>
            <a:r>
              <a:rPr lang="es-ES" i="1" dirty="0" smtClean="0"/>
              <a:t>Se produce cuando la oferta es mayor que la demanda.</a:t>
            </a:r>
          </a:p>
          <a:p>
            <a:pPr marL="342900" indent="-342900" algn="l">
              <a:buFont typeface="Wingdings" panose="05000000000000000000" pitchFamily="2" charset="2"/>
              <a:buChar char="v"/>
            </a:pPr>
            <a:r>
              <a:rPr lang="es-ES" b="1" u="sng" dirty="0" smtClean="0">
                <a:solidFill>
                  <a:srgbClr val="FF0000"/>
                </a:solidFill>
              </a:rPr>
              <a:t>De Demanda.- </a:t>
            </a:r>
            <a:r>
              <a:rPr lang="es-ES" i="1" dirty="0" smtClean="0"/>
              <a:t>Se dará cuando la demanda sea mayor que la oferta.</a:t>
            </a:r>
            <a:endParaRPr lang="es-GT" i="1" dirty="0"/>
          </a:p>
        </p:txBody>
      </p:sp>
      <p:pic>
        <p:nvPicPr>
          <p:cNvPr id="4" name="Imagen 3"/>
          <p:cNvPicPr>
            <a:picLocks noChangeAspect="1"/>
          </p:cNvPicPr>
          <p:nvPr/>
        </p:nvPicPr>
        <p:blipFill>
          <a:blip r:embed="rId2"/>
          <a:stretch>
            <a:fillRect/>
          </a:stretch>
        </p:blipFill>
        <p:spPr>
          <a:xfrm>
            <a:off x="6252882" y="2701085"/>
            <a:ext cx="3810000" cy="2857500"/>
          </a:xfrm>
          <a:prstGeom prst="rect">
            <a:avLst/>
          </a:prstGeom>
        </p:spPr>
      </p:pic>
    </p:spTree>
    <p:extLst>
      <p:ext uri="{BB962C8B-B14F-4D97-AF65-F5344CB8AC3E}">
        <p14:creationId xmlns:p14="http://schemas.microsoft.com/office/powerpoint/2010/main" val="17651010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2070847" y="363070"/>
            <a:ext cx="7817224" cy="659187"/>
          </a:xfrm>
          <a:solidFill>
            <a:schemeClr val="accent4">
              <a:lumMod val="20000"/>
              <a:lumOff val="80000"/>
            </a:schemeClr>
          </a:solidFill>
          <a:ln>
            <a:solidFill>
              <a:srgbClr val="002060"/>
            </a:solidFill>
          </a:ln>
        </p:spPr>
        <p:txBody>
          <a:bodyPr>
            <a:normAutofit/>
          </a:bodyPr>
          <a:lstStyle/>
          <a:p>
            <a:r>
              <a:rPr lang="es-ES" sz="4000" dirty="0" smtClean="0">
                <a:ln>
                  <a:solidFill>
                    <a:sysClr val="windowText" lastClr="000000"/>
                  </a:solidFill>
                </a:ln>
              </a:rPr>
              <a:t>SISTEMA FINANCIERO NACIONAL</a:t>
            </a:r>
            <a:endParaRPr lang="es-GT" sz="4000" dirty="0">
              <a:ln>
                <a:solidFill>
                  <a:sysClr val="windowText" lastClr="000000"/>
                </a:solidFill>
              </a:ln>
            </a:endParaRPr>
          </a:p>
        </p:txBody>
      </p:sp>
      <p:sp>
        <p:nvSpPr>
          <p:cNvPr id="3" name="Subtítulo 2"/>
          <p:cNvSpPr>
            <a:spLocks noGrp="1"/>
          </p:cNvSpPr>
          <p:nvPr>
            <p:ph type="subTitle" idx="1"/>
          </p:nvPr>
        </p:nvSpPr>
        <p:spPr>
          <a:xfrm>
            <a:off x="1407459" y="1463954"/>
            <a:ext cx="8341659" cy="1857469"/>
          </a:xfrm>
        </p:spPr>
        <p:txBody>
          <a:bodyPr/>
          <a:lstStyle/>
          <a:p>
            <a:pPr algn="just"/>
            <a:r>
              <a:rPr lang="es-ES" i="1" smtClean="0"/>
              <a:t>Es el instrumento a través del cual se determinan y gestionan los ingresos y egresos de todas las instituciones del sector público. No incluye a la banca pública, la seguridad social, las empresas públicas, los municipios, prefecturas ni juntas parroquiales.</a:t>
            </a:r>
            <a:endParaRPr lang="es-GT" i="1"/>
          </a:p>
        </p:txBody>
      </p:sp>
      <p:pic>
        <p:nvPicPr>
          <p:cNvPr id="4" name="Imagen 3"/>
          <p:cNvPicPr>
            <a:picLocks noChangeAspect="1"/>
          </p:cNvPicPr>
          <p:nvPr/>
        </p:nvPicPr>
        <p:blipFill>
          <a:blip r:embed="rId2"/>
          <a:stretch>
            <a:fillRect/>
          </a:stretch>
        </p:blipFill>
        <p:spPr>
          <a:xfrm>
            <a:off x="6185647" y="3172666"/>
            <a:ext cx="5284694" cy="2972640"/>
          </a:xfrm>
          <a:prstGeom prst="rect">
            <a:avLst/>
          </a:prstGeom>
        </p:spPr>
      </p:pic>
      <p:pic>
        <p:nvPicPr>
          <p:cNvPr id="5" name="Imagen 4"/>
          <p:cNvPicPr>
            <a:picLocks noChangeAspect="1"/>
          </p:cNvPicPr>
          <p:nvPr/>
        </p:nvPicPr>
        <p:blipFill>
          <a:blip r:embed="rId3"/>
          <a:stretch>
            <a:fillRect/>
          </a:stretch>
        </p:blipFill>
        <p:spPr>
          <a:xfrm>
            <a:off x="1724011" y="2871587"/>
            <a:ext cx="3854277" cy="3076010"/>
          </a:xfrm>
          <a:prstGeom prst="rect">
            <a:avLst/>
          </a:prstGeom>
        </p:spPr>
      </p:pic>
    </p:spTree>
    <p:extLst>
      <p:ext uri="{BB962C8B-B14F-4D97-AF65-F5344CB8AC3E}">
        <p14:creationId xmlns:p14="http://schemas.microsoft.com/office/powerpoint/2010/main" val="19977489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395415"/>
            <a:ext cx="9144000" cy="989185"/>
          </a:xfrm>
          <a:solidFill>
            <a:schemeClr val="accent4">
              <a:lumMod val="20000"/>
              <a:lumOff val="80000"/>
            </a:schemeClr>
          </a:solidFill>
          <a:ln>
            <a:solidFill>
              <a:srgbClr val="002060"/>
            </a:solidFill>
          </a:ln>
        </p:spPr>
        <p:txBody>
          <a:bodyPr/>
          <a:lstStyle/>
          <a:p>
            <a:r>
              <a:rPr lang="es-ES" dirty="0" smtClean="0"/>
              <a:t>MERCADO FINANCIERO</a:t>
            </a:r>
            <a:endParaRPr lang="es-GT" dirty="0"/>
          </a:p>
        </p:txBody>
      </p:sp>
      <p:sp>
        <p:nvSpPr>
          <p:cNvPr id="3" name="Subtítulo 2"/>
          <p:cNvSpPr>
            <a:spLocks noGrp="1"/>
          </p:cNvSpPr>
          <p:nvPr>
            <p:ph type="subTitle" idx="1"/>
          </p:nvPr>
        </p:nvSpPr>
        <p:spPr>
          <a:xfrm>
            <a:off x="975360" y="1638466"/>
            <a:ext cx="8510016" cy="1775293"/>
          </a:xfrm>
        </p:spPr>
        <p:txBody>
          <a:bodyPr>
            <a:normAutofit/>
          </a:bodyPr>
          <a:lstStyle/>
          <a:p>
            <a:pPr algn="just"/>
            <a:r>
              <a:rPr lang="es-ES" i="1" dirty="0" smtClean="0"/>
              <a:t>Un mercado financiero es un lugar, físico o virtual, en el que se compran y venden activos financieros. Su objetivo es canalizar el ahorro de las familias y de otros inversores hacia la inversión de las empresas o la financiación de los estados, de la forma más eficiente y transparente posible.</a:t>
            </a:r>
            <a:endParaRPr lang="es-GT" i="1" dirty="0"/>
          </a:p>
        </p:txBody>
      </p:sp>
      <p:pic>
        <p:nvPicPr>
          <p:cNvPr id="4" name="Imagen 3"/>
          <p:cNvPicPr>
            <a:picLocks noChangeAspect="1"/>
          </p:cNvPicPr>
          <p:nvPr/>
        </p:nvPicPr>
        <p:blipFill>
          <a:blip r:embed="rId2"/>
          <a:stretch>
            <a:fillRect/>
          </a:stretch>
        </p:blipFill>
        <p:spPr>
          <a:xfrm>
            <a:off x="6288292" y="3547871"/>
            <a:ext cx="3736770" cy="2310003"/>
          </a:xfrm>
          <a:prstGeom prst="rect">
            <a:avLst/>
          </a:prstGeom>
        </p:spPr>
      </p:pic>
      <p:pic>
        <p:nvPicPr>
          <p:cNvPr id="5" name="Imagen 4"/>
          <p:cNvPicPr>
            <a:picLocks noChangeAspect="1"/>
          </p:cNvPicPr>
          <p:nvPr/>
        </p:nvPicPr>
        <p:blipFill>
          <a:blip r:embed="rId3"/>
          <a:stretch>
            <a:fillRect/>
          </a:stretch>
        </p:blipFill>
        <p:spPr>
          <a:xfrm>
            <a:off x="1997725" y="3360859"/>
            <a:ext cx="2709616" cy="2497015"/>
          </a:xfrm>
          <a:prstGeom prst="rect">
            <a:avLst/>
          </a:prstGeom>
        </p:spPr>
      </p:pic>
    </p:spTree>
    <p:extLst>
      <p:ext uri="{BB962C8B-B14F-4D97-AF65-F5344CB8AC3E}">
        <p14:creationId xmlns:p14="http://schemas.microsoft.com/office/powerpoint/2010/main" val="18346382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030955" y="1438975"/>
            <a:ext cx="10141870" cy="4018850"/>
          </a:xfrm>
          <a:solidFill>
            <a:schemeClr val="accent4">
              <a:lumMod val="20000"/>
              <a:lumOff val="80000"/>
            </a:schemeClr>
          </a:solidFill>
          <a:ln>
            <a:solidFill>
              <a:srgbClr val="002060"/>
            </a:solidFill>
          </a:ln>
        </p:spPr>
        <p:txBody>
          <a:bodyPr>
            <a:noAutofit/>
          </a:bodyPr>
          <a:lstStyle/>
          <a:p>
            <a:r>
              <a:rPr lang="es-ES" sz="8800" dirty="0" smtClean="0">
                <a:ln>
                  <a:solidFill>
                    <a:sysClr val="windowText" lastClr="000000"/>
                  </a:solidFill>
                </a:ln>
                <a:solidFill>
                  <a:sysClr val="windowText" lastClr="000000"/>
                </a:solidFill>
              </a:rPr>
              <a:t>CUESTIONARIO DE LAS PAGINAS 125 Y 126</a:t>
            </a:r>
            <a:endParaRPr lang="es-GT" sz="8800" dirty="0">
              <a:ln>
                <a:solidFill>
                  <a:sysClr val="windowText" lastClr="000000"/>
                </a:solidFill>
              </a:ln>
              <a:solidFill>
                <a:sysClr val="windowText" lastClr="000000"/>
              </a:solidFill>
            </a:endParaRPr>
          </a:p>
        </p:txBody>
      </p:sp>
    </p:spTree>
    <p:extLst>
      <p:ext uri="{BB962C8B-B14F-4D97-AF65-F5344CB8AC3E}">
        <p14:creationId xmlns:p14="http://schemas.microsoft.com/office/powerpoint/2010/main" val="13095194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2"/>
          <a:srcRect b="2494"/>
          <a:stretch/>
        </p:blipFill>
        <p:spPr>
          <a:xfrm>
            <a:off x="787772" y="346842"/>
            <a:ext cx="4741479" cy="6164316"/>
          </a:xfrm>
          <a:prstGeom prst="rect">
            <a:avLst/>
          </a:prstGeom>
        </p:spPr>
      </p:pic>
      <p:pic>
        <p:nvPicPr>
          <p:cNvPr id="5" name="Imagen 4"/>
          <p:cNvPicPr>
            <a:picLocks noChangeAspect="1"/>
          </p:cNvPicPr>
          <p:nvPr/>
        </p:nvPicPr>
        <p:blipFill>
          <a:blip r:embed="rId3"/>
          <a:stretch>
            <a:fillRect/>
          </a:stretch>
        </p:blipFill>
        <p:spPr>
          <a:xfrm>
            <a:off x="6181725" y="346842"/>
            <a:ext cx="4623237" cy="6164316"/>
          </a:xfrm>
          <a:prstGeom prst="rect">
            <a:avLst/>
          </a:prstGeom>
        </p:spPr>
      </p:pic>
    </p:spTree>
    <p:extLst>
      <p:ext uri="{BB962C8B-B14F-4D97-AF65-F5344CB8AC3E}">
        <p14:creationId xmlns:p14="http://schemas.microsoft.com/office/powerpoint/2010/main" val="22878660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rotWithShape="1">
          <a:blip r:embed="rId2"/>
          <a:srcRect r="3726"/>
          <a:stretch/>
        </p:blipFill>
        <p:spPr>
          <a:xfrm>
            <a:off x="2085975" y="342900"/>
            <a:ext cx="7629525" cy="5943599"/>
          </a:xfrm>
          <a:prstGeom prst="rect">
            <a:avLst/>
          </a:prstGeom>
        </p:spPr>
      </p:pic>
    </p:spTree>
    <p:extLst>
      <p:ext uri="{BB962C8B-B14F-4D97-AF65-F5344CB8AC3E}">
        <p14:creationId xmlns:p14="http://schemas.microsoft.com/office/powerpoint/2010/main" val="3366150902"/>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TotalTime>
  <Words>320</Words>
  <Application>Microsoft Office PowerPoint</Application>
  <PresentationFormat>Panorámica</PresentationFormat>
  <Paragraphs>34</Paragraphs>
  <Slides>9</Slides>
  <Notes>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9</vt:i4>
      </vt:variant>
    </vt:vector>
  </HeadingPairs>
  <TitlesOfParts>
    <vt:vector size="14" baseType="lpstr">
      <vt:lpstr>Arial</vt:lpstr>
      <vt:lpstr>Calibri</vt:lpstr>
      <vt:lpstr>Calibri Light</vt:lpstr>
      <vt:lpstr>Wingdings</vt:lpstr>
      <vt:lpstr>Tema de Office</vt:lpstr>
      <vt:lpstr>Presentación de PowerPoint</vt:lpstr>
      <vt:lpstr>TIPOS DE MERCADO</vt:lpstr>
      <vt:lpstr>CONSUMIDOR DE TRABAJO DE MANO DE OBRA</vt:lpstr>
      <vt:lpstr>LOS MERCADOS PUEDE PRESENTAR TRES SITUACIONES DE ACUERDO A LA OFERTA</vt:lpstr>
      <vt:lpstr>SISTEMA FINANCIERO NACIONAL</vt:lpstr>
      <vt:lpstr>MERCADO FINANCIERO</vt:lpstr>
      <vt:lpstr>CUESTIONARIO DE LAS PAGINAS 125 Y 126</vt:lpstr>
      <vt:lpstr>Presentación de PowerPoint</vt:lpstr>
      <vt:lpstr>Presentación de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TIPOS DE MERCADO</dc:title>
  <dc:creator>la curacao</dc:creator>
  <cp:lastModifiedBy>la curacao</cp:lastModifiedBy>
  <cp:revision>5</cp:revision>
  <dcterms:created xsi:type="dcterms:W3CDTF">2021-09-29T17:04:14Z</dcterms:created>
  <dcterms:modified xsi:type="dcterms:W3CDTF">2021-09-29T17:40:17Z</dcterms:modified>
</cp:coreProperties>
</file>