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8" r:id="rId3"/>
    <p:sldId id="259" r:id="rId4"/>
    <p:sldId id="276" r:id="rId5"/>
    <p:sldId id="261" r:id="rId6"/>
    <p:sldId id="262" r:id="rId7"/>
    <p:sldId id="263" r:id="rId8"/>
    <p:sldId id="264" r:id="rId9"/>
    <p:sldId id="265" r:id="rId10"/>
    <p:sldId id="267" r:id="rId11"/>
    <p:sldId id="266" r:id="rId12"/>
    <p:sldId id="268" r:id="rId13"/>
    <p:sldId id="269" r:id="rId14"/>
    <p:sldId id="270" r:id="rId15"/>
    <p:sldId id="271" r:id="rId16"/>
    <p:sldId id="272" r:id="rId17"/>
    <p:sldId id="273" r:id="rId18"/>
    <p:sldId id="274" r:id="rId19"/>
    <p:sldId id="275" r:id="rId2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25" autoAdjust="0"/>
    <p:restoredTop sz="94660"/>
  </p:normalViewPr>
  <p:slideViewPr>
    <p:cSldViewPr snapToGrid="0">
      <p:cViewPr varScale="1">
        <p:scale>
          <a:sx n="73" d="100"/>
          <a:sy n="73" d="100"/>
        </p:scale>
        <p:origin x="420"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6/14/2022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48A87A34-81AB-432B-8DAE-1953F412C126}" type="datetimeFigureOut">
              <a:rPr lang="en-US" dirty="0"/>
              <a:t>6/14/2022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es-ES"/>
              <a:t>Haga clic para modificar el estilo de título del patrón</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48A87A34-81AB-432B-8DAE-1953F412C126}" type="datetimeFigureOut">
              <a:rPr lang="en-US" dirty="0"/>
              <a:t>6/14/2022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es-ES"/>
              <a:t>Haga clic para modificar el estilo de título del patrón</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48A87A34-81AB-432B-8DAE-1953F412C126}" type="datetimeFigureOut">
              <a:rPr lang="en-US" dirty="0"/>
              <a:t>6/14/2022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es-ES"/>
              <a:t>Haga clic para modificar el estilo de título del patrón</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48A87A34-81AB-432B-8DAE-1953F412C126}" type="datetimeFigureOut">
              <a:rPr lang="en-US" dirty="0"/>
              <a:t>6/14/2022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es-ES"/>
              <a:t>Haga clic para modificar el estilo de título del patrón</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3" name="Date Placeholder 2"/>
          <p:cNvSpPr>
            <a:spLocks noGrp="1"/>
          </p:cNvSpPr>
          <p:nvPr>
            <p:ph type="dt" sz="half" idx="10"/>
          </p:nvPr>
        </p:nvSpPr>
        <p:spPr/>
        <p:txBody>
          <a:bodyPr/>
          <a:lstStyle/>
          <a:p>
            <a:fld id="{48A87A34-81AB-432B-8DAE-1953F412C126}" type="datetimeFigureOut">
              <a:rPr lang="en-US" dirty="0"/>
              <a:t>6/14/2022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es-ES"/>
              <a:t>Haga clic para modificar el estilo de título del patrón</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3" name="Date Placeholder 2"/>
          <p:cNvSpPr>
            <a:spLocks noGrp="1"/>
          </p:cNvSpPr>
          <p:nvPr>
            <p:ph type="dt" sz="half" idx="10"/>
          </p:nvPr>
        </p:nvSpPr>
        <p:spPr/>
        <p:txBody>
          <a:bodyPr/>
          <a:lstStyle/>
          <a:p>
            <a:fld id="{48A87A34-81AB-432B-8DAE-1953F412C126}" type="datetimeFigureOut">
              <a:rPr lang="en-US" dirty="0"/>
              <a:t>6/14/2022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6/14/2022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es-ES"/>
              <a:t>Haga clic para modificar el estilo de título del patrón</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6/14/2022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6/14/2022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48A87A34-81AB-432B-8DAE-1953F412C126}" type="datetimeFigureOut">
              <a:rPr lang="en-US" dirty="0"/>
              <a:t>6/14/2022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s-ES"/>
              <a:t>Haga clic para modificar el estilo de título del patrón</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6/14/2022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12" name="Content Placeholder 3"/>
          <p:cNvSpPr>
            <a:spLocks noGrp="1"/>
          </p:cNvSpPr>
          <p:nvPr>
            <p:ph sz="quarter" idx="13"/>
          </p:nvPr>
        </p:nvSpPr>
        <p:spPr>
          <a:xfrm>
            <a:off x="913774" y="3051012"/>
            <a:ext cx="5106027" cy="2740187"/>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13" name="Content Placeholder 5"/>
          <p:cNvSpPr>
            <a:spLocks noGrp="1"/>
          </p:cNvSpPr>
          <p:nvPr>
            <p:ph sz="quarter" idx="14"/>
          </p:nvPr>
        </p:nvSpPr>
        <p:spPr>
          <a:xfrm>
            <a:off x="6172200" y="3051012"/>
            <a:ext cx="5105401" cy="2740187"/>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6/14/2022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6/14/2022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48A87A34-81AB-432B-8DAE-1953F412C126}" type="datetimeFigureOut">
              <a:rPr lang="en-US" dirty="0"/>
              <a:t>6/14/2022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es-ES"/>
              <a:t>Haga clic para modificar el estilo de título del patrón</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48A87A34-81AB-432B-8DAE-1953F412C126}" type="datetimeFigureOut">
              <a:rPr lang="en-US" dirty="0"/>
              <a:t>6/14/2022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48A87A34-81AB-432B-8DAE-1953F412C126}" type="datetimeFigureOut">
              <a:rPr lang="en-US" dirty="0"/>
              <a:t>6/14/2022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mt="80000"/>
            <a:extLst>
              <a:ext uri="{28A0092B-C50C-407E-A947-70E740481C1C}">
                <a14:useLocalDpi xmlns:a14="http://schemas.microsoft.com/office/drawing/2010/main" val="0"/>
              </a:ext>
            </a:extLst>
          </a:blip>
          <a:srcRect/>
          <a:stretch>
            <a:fillRect/>
          </a:stretch>
        </p:blipFill>
        <p:spPr bwMode="auto">
          <a:xfrm>
            <a:off x="0" y="0"/>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48A87A34-81AB-432B-8DAE-1953F412C126}" type="datetimeFigureOut">
              <a:rPr lang="en-US" dirty="0"/>
              <a:pPr/>
              <a:t>6/14/2022</a:t>
            </a:fld>
            <a:endParaRPr lang="en-US" dirty="0"/>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6D22F896-40B5-4ADD-8801-0D06FADFA095}" type="slidenum">
              <a:rPr lang="en-US" dirty="0"/>
              <a:pPr/>
              <a:t>‹Nº›</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763DAAE-3327-8244-2328-1F6C9F319271}"/>
              </a:ext>
            </a:extLst>
          </p:cNvPr>
          <p:cNvSpPr>
            <a:spLocks noGrp="1"/>
          </p:cNvSpPr>
          <p:nvPr>
            <p:ph type="ctrTitle"/>
          </p:nvPr>
        </p:nvSpPr>
        <p:spPr>
          <a:xfrm>
            <a:off x="600891" y="712957"/>
            <a:ext cx="11064240" cy="2509213"/>
          </a:xfrm>
        </p:spPr>
        <p:txBody>
          <a:bodyPr>
            <a:noAutofit/>
          </a:bodyPr>
          <a:lstStyle/>
          <a:p>
            <a:r>
              <a:rPr lang="es-GT" sz="8800" b="1" i="1" cap="none" dirty="0">
                <a:latin typeface="Matura MT Script Capitals" panose="03020802060602070202" pitchFamily="66" charset="0"/>
              </a:rPr>
              <a:t>“Tipos de Computadoras”</a:t>
            </a:r>
          </a:p>
        </p:txBody>
      </p:sp>
      <p:sp>
        <p:nvSpPr>
          <p:cNvPr id="3" name="Subtítulo 2">
            <a:extLst>
              <a:ext uri="{FF2B5EF4-FFF2-40B4-BE49-F238E27FC236}">
                <a16:creationId xmlns:a16="http://schemas.microsoft.com/office/drawing/2014/main" id="{EFAD65B2-F0FD-3695-BAA5-ED6F8733419D}"/>
              </a:ext>
            </a:extLst>
          </p:cNvPr>
          <p:cNvSpPr>
            <a:spLocks noGrp="1"/>
          </p:cNvSpPr>
          <p:nvPr>
            <p:ph type="subTitle" idx="1"/>
          </p:nvPr>
        </p:nvSpPr>
        <p:spPr>
          <a:xfrm>
            <a:off x="3893322" y="3635831"/>
            <a:ext cx="4767354" cy="2258843"/>
          </a:xfrm>
        </p:spPr>
        <p:txBody>
          <a:bodyPr/>
          <a:lstStyle/>
          <a:p>
            <a:r>
              <a:rPr lang="es-GT" sz="2400" b="1" i="1" cap="none" dirty="0">
                <a:solidFill>
                  <a:schemeClr val="tx1"/>
                </a:solidFill>
                <a:latin typeface="Arial Rounded MT Bold" panose="020F0704030504030204" pitchFamily="34" charset="0"/>
              </a:rPr>
              <a:t>Jorge Alejandro </a:t>
            </a:r>
            <a:r>
              <a:rPr lang="es-GT" sz="2400" b="1" i="1" cap="none" dirty="0" err="1">
                <a:solidFill>
                  <a:schemeClr val="tx1"/>
                </a:solidFill>
                <a:latin typeface="Arial Rounded MT Bold" panose="020F0704030504030204" pitchFamily="34" charset="0"/>
              </a:rPr>
              <a:t>Cuc</a:t>
            </a:r>
            <a:r>
              <a:rPr lang="es-GT" sz="2400" b="1" i="1" cap="none" dirty="0">
                <a:solidFill>
                  <a:schemeClr val="tx1"/>
                </a:solidFill>
                <a:latin typeface="Arial Rounded MT Bold" panose="020F0704030504030204" pitchFamily="34" charset="0"/>
              </a:rPr>
              <a:t> </a:t>
            </a:r>
            <a:r>
              <a:rPr lang="es-GT" sz="2400" b="1" i="1" cap="none" dirty="0" err="1">
                <a:solidFill>
                  <a:schemeClr val="tx1"/>
                </a:solidFill>
                <a:latin typeface="Arial Rounded MT Bold" panose="020F0704030504030204" pitchFamily="34" charset="0"/>
              </a:rPr>
              <a:t>Ajcojón</a:t>
            </a:r>
            <a:endParaRPr lang="es-GT" sz="2400" b="1" i="1" cap="none" dirty="0">
              <a:solidFill>
                <a:schemeClr val="tx1"/>
              </a:solidFill>
              <a:latin typeface="Arial Rounded MT Bold" panose="020F0704030504030204" pitchFamily="34" charset="0"/>
            </a:endParaRPr>
          </a:p>
          <a:p>
            <a:r>
              <a:rPr lang="es-GT" sz="2400" b="1" i="1" cap="none" dirty="0">
                <a:solidFill>
                  <a:schemeClr val="tx1"/>
                </a:solidFill>
                <a:latin typeface="Arial Rounded MT Bold" panose="020F0704030504030204" pitchFamily="34" charset="0"/>
              </a:rPr>
              <a:t>Pablo Enrique López Santizo</a:t>
            </a:r>
          </a:p>
          <a:p>
            <a:r>
              <a:rPr lang="es-GT" sz="2400" b="1" i="1" cap="none" dirty="0">
                <a:solidFill>
                  <a:schemeClr val="tx1"/>
                </a:solidFill>
                <a:latin typeface="Arial Rounded MT Bold" panose="020F0704030504030204" pitchFamily="34" charset="0"/>
              </a:rPr>
              <a:t>Lesly Paola Pérez López</a:t>
            </a:r>
          </a:p>
          <a:p>
            <a:r>
              <a:rPr lang="es-GT" sz="2400" b="1" i="1" cap="none" dirty="0">
                <a:solidFill>
                  <a:schemeClr val="tx1"/>
                </a:solidFill>
                <a:latin typeface="Arial Rounded MT Bold" panose="020F0704030504030204" pitchFamily="34" charset="0"/>
              </a:rPr>
              <a:t>Wilson Fray </a:t>
            </a:r>
            <a:r>
              <a:rPr lang="es-GT" sz="2400" b="1" i="1" cap="none" dirty="0" err="1">
                <a:solidFill>
                  <a:schemeClr val="tx1"/>
                </a:solidFill>
                <a:latin typeface="Arial Rounded MT Bold" panose="020F0704030504030204" pitchFamily="34" charset="0"/>
              </a:rPr>
              <a:t>Sac</a:t>
            </a:r>
            <a:r>
              <a:rPr lang="es-GT" sz="2400" b="1" i="1" cap="none" dirty="0">
                <a:solidFill>
                  <a:schemeClr val="tx1"/>
                </a:solidFill>
                <a:latin typeface="Arial Rounded MT Bold" panose="020F0704030504030204" pitchFamily="34" charset="0"/>
              </a:rPr>
              <a:t> Bocel</a:t>
            </a:r>
          </a:p>
          <a:p>
            <a:endParaRPr lang="es-GT" b="1" i="1" cap="none" dirty="0">
              <a:solidFill>
                <a:schemeClr val="tx1"/>
              </a:solidFill>
              <a:latin typeface="Arial Rounded MT Bold" panose="020F0704030504030204" pitchFamily="34" charset="0"/>
            </a:endParaRPr>
          </a:p>
        </p:txBody>
      </p:sp>
    </p:spTree>
    <p:extLst>
      <p:ext uri="{BB962C8B-B14F-4D97-AF65-F5344CB8AC3E}">
        <p14:creationId xmlns:p14="http://schemas.microsoft.com/office/powerpoint/2010/main" val="8597647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AB788DF-0A8B-E486-A3D3-941DB10C0F94}"/>
              </a:ext>
            </a:extLst>
          </p:cNvPr>
          <p:cNvSpPr>
            <a:spLocks noGrp="1"/>
          </p:cNvSpPr>
          <p:nvPr>
            <p:ph type="title"/>
          </p:nvPr>
        </p:nvSpPr>
        <p:spPr>
          <a:xfrm>
            <a:off x="913774" y="268712"/>
            <a:ext cx="10364451" cy="1596177"/>
          </a:xfrm>
        </p:spPr>
        <p:txBody>
          <a:bodyPr>
            <a:noAutofit/>
          </a:bodyPr>
          <a:lstStyle/>
          <a:p>
            <a:r>
              <a:rPr lang="es-GT" sz="8000" i="1" cap="none" dirty="0">
                <a:solidFill>
                  <a:srgbClr val="000000"/>
                </a:solidFill>
                <a:latin typeface="Matura MT Script Capitals" panose="03020802060602070202" pitchFamily="66" charset="0"/>
              </a:rPr>
              <a:t>C</a:t>
            </a:r>
            <a:r>
              <a:rPr lang="es-GT" sz="8000" b="0" i="1" u="none" strike="noStrike" cap="none" dirty="0">
                <a:solidFill>
                  <a:srgbClr val="000000"/>
                </a:solidFill>
                <a:effectLst/>
                <a:latin typeface="Matura MT Script Capitals" panose="03020802060602070202" pitchFamily="66" charset="0"/>
              </a:rPr>
              <a:t>ompaq </a:t>
            </a:r>
            <a:r>
              <a:rPr lang="es-GT" sz="8000" i="1" cap="none" dirty="0">
                <a:solidFill>
                  <a:srgbClr val="000000"/>
                </a:solidFill>
                <a:latin typeface="Matura MT Script Capitals" panose="03020802060602070202" pitchFamily="66" charset="0"/>
              </a:rPr>
              <a:t>P</a:t>
            </a:r>
            <a:r>
              <a:rPr lang="es-GT" sz="8000" b="0" i="1" u="none" strike="noStrike" cap="none" dirty="0">
                <a:solidFill>
                  <a:srgbClr val="000000"/>
                </a:solidFill>
                <a:effectLst/>
                <a:latin typeface="Matura MT Script Capitals" panose="03020802060602070202" pitchFamily="66" charset="0"/>
              </a:rPr>
              <a:t>ortátil</a:t>
            </a:r>
            <a:endParaRPr lang="es-GT" sz="8000" i="1" cap="none" dirty="0">
              <a:latin typeface="Matura MT Script Capitals" panose="03020802060602070202" pitchFamily="66" charset="0"/>
            </a:endParaRPr>
          </a:p>
        </p:txBody>
      </p:sp>
      <p:sp>
        <p:nvSpPr>
          <p:cNvPr id="3" name="Marcador de contenido 2">
            <a:extLst>
              <a:ext uri="{FF2B5EF4-FFF2-40B4-BE49-F238E27FC236}">
                <a16:creationId xmlns:a16="http://schemas.microsoft.com/office/drawing/2014/main" id="{D8C23FAF-D3AF-BB41-6B62-82FB6C67F62E}"/>
              </a:ext>
            </a:extLst>
          </p:cNvPr>
          <p:cNvSpPr>
            <a:spLocks noGrp="1"/>
          </p:cNvSpPr>
          <p:nvPr>
            <p:ph sz="quarter" idx="13"/>
          </p:nvPr>
        </p:nvSpPr>
        <p:spPr>
          <a:xfrm>
            <a:off x="404948" y="1716946"/>
            <a:ext cx="11390811" cy="3424107"/>
          </a:xfrm>
        </p:spPr>
        <p:txBody>
          <a:bodyPr>
            <a:normAutofit/>
          </a:bodyPr>
          <a:lstStyle/>
          <a:p>
            <a:pPr marL="0" indent="0" algn="just">
              <a:lnSpc>
                <a:spcPct val="100000"/>
              </a:lnSpc>
              <a:buNone/>
            </a:pPr>
            <a:r>
              <a:rPr lang="es-GT" sz="2800" b="0" i="1" u="none" strike="noStrike" cap="none" dirty="0">
                <a:solidFill>
                  <a:srgbClr val="000000"/>
                </a:solidFill>
                <a:effectLst/>
                <a:latin typeface="Arial Rounded MT Bold" panose="020F0704030504030204" pitchFamily="34" charset="0"/>
              </a:rPr>
              <a:t>Compaq portable es una de las primeras computadoras portátiles que fue uno de los primeros sistemas compatibles con IBM pc .</a:t>
            </a:r>
            <a:endParaRPr lang="es-GT" sz="2800" i="1" cap="none" dirty="0">
              <a:latin typeface="Arial Rounded MT Bold" panose="020F0704030504030204" pitchFamily="34" charset="0"/>
            </a:endParaRPr>
          </a:p>
        </p:txBody>
      </p:sp>
      <p:pic>
        <p:nvPicPr>
          <p:cNvPr id="4" name="Imagen 3">
            <a:extLst>
              <a:ext uri="{FF2B5EF4-FFF2-40B4-BE49-F238E27FC236}">
                <a16:creationId xmlns:a16="http://schemas.microsoft.com/office/drawing/2014/main" id="{F9B1A1EC-5995-69C5-A1BC-65DF6678210A}"/>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25185" y="3429000"/>
            <a:ext cx="3072449" cy="2715779"/>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14769090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CD4BBE2-9028-6F64-F042-07EC5E4AE288}"/>
              </a:ext>
            </a:extLst>
          </p:cNvPr>
          <p:cNvSpPr>
            <a:spLocks noGrp="1"/>
          </p:cNvSpPr>
          <p:nvPr>
            <p:ph type="title"/>
          </p:nvPr>
        </p:nvSpPr>
        <p:spPr>
          <a:xfrm>
            <a:off x="913772" y="605454"/>
            <a:ext cx="10364451" cy="1118844"/>
          </a:xfrm>
        </p:spPr>
        <p:txBody>
          <a:bodyPr>
            <a:normAutofit fontScale="90000"/>
          </a:bodyPr>
          <a:lstStyle/>
          <a:p>
            <a:r>
              <a:rPr lang="es-ES" sz="8900" b="1" i="1" cap="none" dirty="0">
                <a:latin typeface="Matura MT Script Capitals" panose="03020802060602070202" pitchFamily="66" charset="0"/>
                <a:ea typeface="Calibri" panose="020F0502020204030204" pitchFamily="34" charset="0"/>
                <a:cs typeface="Arial" panose="020B0604020202020204" pitchFamily="34" charset="0"/>
              </a:rPr>
              <a:t>IBM </a:t>
            </a:r>
            <a:r>
              <a:rPr lang="es-ES" sz="8900" b="1" i="1" cap="none" dirty="0">
                <a:effectLst/>
                <a:latin typeface="Matura MT Script Capitals" panose="03020802060602070202" pitchFamily="66" charset="0"/>
                <a:ea typeface="Calibri" panose="020F0502020204030204" pitchFamily="34" charset="0"/>
                <a:cs typeface="Arial" panose="020B0604020202020204" pitchFamily="34" charset="0"/>
              </a:rPr>
              <a:t> PC</a:t>
            </a:r>
            <a:br>
              <a:rPr lang="es-GT" sz="1800" dirty="0">
                <a:effectLst/>
                <a:latin typeface="Calibri" panose="020F0502020204030204" pitchFamily="34" charset="0"/>
                <a:ea typeface="Calibri" panose="020F0502020204030204" pitchFamily="34" charset="0"/>
                <a:cs typeface="Arial" panose="020B0604020202020204" pitchFamily="34" charset="0"/>
              </a:rPr>
            </a:br>
            <a:endParaRPr lang="es-GT" dirty="0"/>
          </a:p>
        </p:txBody>
      </p:sp>
      <p:sp>
        <p:nvSpPr>
          <p:cNvPr id="6" name="Marcador de contenido 5">
            <a:extLst>
              <a:ext uri="{FF2B5EF4-FFF2-40B4-BE49-F238E27FC236}">
                <a16:creationId xmlns:a16="http://schemas.microsoft.com/office/drawing/2014/main" id="{22A32322-D632-B46A-8AC5-DF83A14595BA}"/>
              </a:ext>
            </a:extLst>
          </p:cNvPr>
          <p:cNvSpPr>
            <a:spLocks noGrp="1"/>
          </p:cNvSpPr>
          <p:nvPr>
            <p:ph sz="quarter" idx="13"/>
          </p:nvPr>
        </p:nvSpPr>
        <p:spPr>
          <a:xfrm>
            <a:off x="300446" y="1554483"/>
            <a:ext cx="11530147" cy="3424107"/>
          </a:xfrm>
        </p:spPr>
        <p:txBody>
          <a:bodyPr>
            <a:normAutofit/>
          </a:bodyPr>
          <a:lstStyle/>
          <a:p>
            <a:pPr marL="0" indent="0" algn="just">
              <a:lnSpc>
                <a:spcPct val="100000"/>
              </a:lnSpc>
              <a:buNone/>
            </a:pPr>
            <a:r>
              <a:rPr lang="es-ES" sz="2600" i="1" cap="none" dirty="0">
                <a:latin typeface="Arial Rounded MT Bold" panose="020F0704030504030204" pitchFamily="34" charset="0"/>
                <a:ea typeface="Calibri" panose="020F0502020204030204" pitchFamily="34" charset="0"/>
                <a:cs typeface="Arial" panose="020B0604020202020204" pitchFamily="34" charset="0"/>
              </a:rPr>
              <a:t>E</a:t>
            </a:r>
            <a:r>
              <a:rPr lang="es-ES" sz="2600" i="1" cap="none" dirty="0">
                <a:effectLst/>
                <a:latin typeface="Arial Rounded MT Bold" panose="020F0704030504030204" pitchFamily="34" charset="0"/>
                <a:ea typeface="Calibri" panose="020F0502020204030204" pitchFamily="34" charset="0"/>
                <a:cs typeface="Arial" panose="020B0604020202020204" pitchFamily="34" charset="0"/>
              </a:rPr>
              <a:t>l IBM personal computer, conocido comúnmente como IBM pc, es la versión original y el progenitor de la plataforma de hardware compatible IBM pc. es el IBM modelo 5150, y fue introducido el 12 de agosto de 1981 haciendo parte de la quinta generación de computadoras.</a:t>
            </a:r>
            <a:endParaRPr lang="es-GT" sz="2600" i="1" cap="none" dirty="0">
              <a:effectLst/>
              <a:latin typeface="Arial Rounded MT Bold" panose="020F0704030504030204" pitchFamily="34" charset="0"/>
              <a:ea typeface="Calibri" panose="020F0502020204030204" pitchFamily="34" charset="0"/>
              <a:cs typeface="Arial" panose="020B0604020202020204" pitchFamily="34" charset="0"/>
            </a:endParaRPr>
          </a:p>
          <a:p>
            <a:endParaRPr lang="es-GT" dirty="0"/>
          </a:p>
        </p:txBody>
      </p:sp>
      <p:pic>
        <p:nvPicPr>
          <p:cNvPr id="7" name="Imagen 6">
            <a:extLst>
              <a:ext uri="{FF2B5EF4-FFF2-40B4-BE49-F238E27FC236}">
                <a16:creationId xmlns:a16="http://schemas.microsoft.com/office/drawing/2014/main" id="{8ADC8E02-98D3-8290-A0A7-6BE7059A9F34}"/>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564243" y="3813674"/>
            <a:ext cx="2959963" cy="2141937"/>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19913535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802F2FE-3057-633B-5862-8DC2D521525E}"/>
              </a:ext>
            </a:extLst>
          </p:cNvPr>
          <p:cNvSpPr>
            <a:spLocks noGrp="1"/>
          </p:cNvSpPr>
          <p:nvPr>
            <p:ph type="title"/>
          </p:nvPr>
        </p:nvSpPr>
        <p:spPr>
          <a:xfrm>
            <a:off x="913149" y="360153"/>
            <a:ext cx="10364451" cy="1596177"/>
          </a:xfrm>
        </p:spPr>
        <p:txBody>
          <a:bodyPr>
            <a:normAutofit fontScale="90000"/>
          </a:bodyPr>
          <a:lstStyle/>
          <a:p>
            <a:r>
              <a:rPr lang="es-ES" sz="8900" b="1" i="1" cap="none" dirty="0" err="1">
                <a:latin typeface="Matura MT Script Capitals" panose="03020802060602070202" pitchFamily="66" charset="0"/>
                <a:ea typeface="Calibri" panose="020F0502020204030204" pitchFamily="34" charset="0"/>
                <a:cs typeface="Arial" panose="020B0604020202020204" pitchFamily="34" charset="0"/>
              </a:rPr>
              <a:t>A</a:t>
            </a:r>
            <a:r>
              <a:rPr lang="es-ES" sz="8900" b="1" i="1" cap="none" dirty="0" err="1">
                <a:effectLst/>
                <a:latin typeface="Matura MT Script Capitals" panose="03020802060602070202" pitchFamily="66" charset="0"/>
                <a:ea typeface="Calibri" panose="020F0502020204030204" pitchFamily="34" charset="0"/>
                <a:cs typeface="Arial" panose="020B0604020202020204" pitchFamily="34" charset="0"/>
              </a:rPr>
              <a:t>mstrad</a:t>
            </a:r>
            <a:r>
              <a:rPr lang="es-ES" sz="8900" b="1" i="1" cap="none" dirty="0">
                <a:effectLst/>
                <a:latin typeface="Matura MT Script Capitals" panose="03020802060602070202" pitchFamily="66" charset="0"/>
                <a:ea typeface="Calibri" panose="020F0502020204030204" pitchFamily="34" charset="0"/>
                <a:cs typeface="Arial" panose="020B0604020202020204" pitchFamily="34" charset="0"/>
              </a:rPr>
              <a:t> CPC 464</a:t>
            </a:r>
            <a:br>
              <a:rPr lang="es-GT" sz="1800" dirty="0">
                <a:effectLst/>
                <a:latin typeface="Calibri" panose="020F0502020204030204" pitchFamily="34" charset="0"/>
                <a:ea typeface="Calibri" panose="020F0502020204030204" pitchFamily="34" charset="0"/>
                <a:cs typeface="Arial" panose="020B0604020202020204" pitchFamily="34" charset="0"/>
              </a:rPr>
            </a:br>
            <a:endParaRPr lang="es-GT" dirty="0"/>
          </a:p>
        </p:txBody>
      </p:sp>
      <p:sp>
        <p:nvSpPr>
          <p:cNvPr id="3" name="Marcador de contenido 2">
            <a:extLst>
              <a:ext uri="{FF2B5EF4-FFF2-40B4-BE49-F238E27FC236}">
                <a16:creationId xmlns:a16="http://schemas.microsoft.com/office/drawing/2014/main" id="{4A29169C-EF26-409B-A6E6-082E238C92D2}"/>
              </a:ext>
            </a:extLst>
          </p:cNvPr>
          <p:cNvSpPr>
            <a:spLocks noGrp="1"/>
          </p:cNvSpPr>
          <p:nvPr>
            <p:ph sz="quarter" idx="13"/>
          </p:nvPr>
        </p:nvSpPr>
        <p:spPr>
          <a:xfrm>
            <a:off x="274320" y="1477564"/>
            <a:ext cx="11443063" cy="3424107"/>
          </a:xfrm>
        </p:spPr>
        <p:txBody>
          <a:bodyPr/>
          <a:lstStyle/>
          <a:p>
            <a:pPr marL="0" indent="0" algn="just">
              <a:lnSpc>
                <a:spcPct val="100000"/>
              </a:lnSpc>
              <a:buNone/>
            </a:pPr>
            <a:r>
              <a:rPr lang="es-GT" sz="2600" i="1" cap="none" dirty="0">
                <a:latin typeface="Arial Rounded MT Bold" panose="020F0704030504030204" pitchFamily="34" charset="0"/>
              </a:rPr>
              <a:t>El </a:t>
            </a:r>
            <a:r>
              <a:rPr lang="es-GT" sz="2600" i="1" cap="none" dirty="0">
                <a:effectLst/>
                <a:latin typeface="Arial Rounded MT Bold" panose="020F0704030504030204" pitchFamily="34" charset="0"/>
                <a:ea typeface="Calibri" panose="020F0502020204030204" pitchFamily="34" charset="0"/>
                <a:cs typeface="Arial" panose="020B0604020202020204" pitchFamily="34" charset="0"/>
              </a:rPr>
              <a:t> </a:t>
            </a:r>
            <a:r>
              <a:rPr lang="es-ES" sz="2600" i="1" cap="none" dirty="0" err="1">
                <a:latin typeface="Arial Rounded MT Bold" panose="020F0704030504030204" pitchFamily="34" charset="0"/>
                <a:ea typeface="Calibri" panose="020F0502020204030204" pitchFamily="34" charset="0"/>
                <a:cs typeface="Arial" panose="020B0604020202020204" pitchFamily="34" charset="0"/>
              </a:rPr>
              <a:t>A</a:t>
            </a:r>
            <a:r>
              <a:rPr lang="es-ES" sz="2600" i="1" cap="none" dirty="0" err="1">
                <a:effectLst/>
                <a:latin typeface="Arial Rounded MT Bold" panose="020F0704030504030204" pitchFamily="34" charset="0"/>
                <a:ea typeface="Calibri" panose="020F0502020204030204" pitchFamily="34" charset="0"/>
                <a:cs typeface="Arial" panose="020B0604020202020204" pitchFamily="34" charset="0"/>
              </a:rPr>
              <a:t>mstrad</a:t>
            </a:r>
            <a:r>
              <a:rPr lang="es-ES" sz="2600" i="1" cap="none" dirty="0">
                <a:effectLst/>
                <a:latin typeface="Arial Rounded MT Bold" panose="020F0704030504030204" pitchFamily="34" charset="0"/>
                <a:ea typeface="Calibri" panose="020F0502020204030204" pitchFamily="34" charset="0"/>
                <a:cs typeface="Arial" panose="020B0604020202020204" pitchFamily="34" charset="0"/>
              </a:rPr>
              <a:t> CPC 464 fue un ordenador doméstico creado y comercializado por la empresa británica </a:t>
            </a:r>
            <a:r>
              <a:rPr lang="es-ES" sz="2600" i="1" cap="none" dirty="0" err="1">
                <a:latin typeface="Arial Rounded MT Bold" panose="020F0704030504030204" pitchFamily="34" charset="0"/>
                <a:ea typeface="Calibri" panose="020F0502020204030204" pitchFamily="34" charset="0"/>
                <a:cs typeface="Arial" panose="020B0604020202020204" pitchFamily="34" charset="0"/>
              </a:rPr>
              <a:t>A</a:t>
            </a:r>
            <a:r>
              <a:rPr lang="es-ES" sz="2600" i="1" cap="none" dirty="0" err="1">
                <a:effectLst/>
                <a:latin typeface="Arial Rounded MT Bold" panose="020F0704030504030204" pitchFamily="34" charset="0"/>
                <a:ea typeface="Calibri" panose="020F0502020204030204" pitchFamily="34" charset="0"/>
                <a:cs typeface="Arial" panose="020B0604020202020204" pitchFamily="34" charset="0"/>
              </a:rPr>
              <a:t>mstrad</a:t>
            </a:r>
            <a:r>
              <a:rPr lang="es-ES" sz="2600" i="1" cap="none" dirty="0">
                <a:effectLst/>
                <a:latin typeface="Arial Rounded MT Bold" panose="020F0704030504030204" pitchFamily="34" charset="0"/>
                <a:ea typeface="Calibri" panose="020F0502020204030204" pitchFamily="34" charset="0"/>
                <a:cs typeface="Arial" panose="020B0604020202020204" pitchFamily="34" charset="0"/>
              </a:rPr>
              <a:t> </a:t>
            </a:r>
            <a:r>
              <a:rPr lang="es-ES" sz="2600" i="1" cap="none" dirty="0" err="1">
                <a:latin typeface="Arial Rounded MT Bold" panose="020F0704030504030204" pitchFamily="34" charset="0"/>
                <a:ea typeface="Calibri" panose="020F0502020204030204" pitchFamily="34" charset="0"/>
                <a:cs typeface="Arial" panose="020B0604020202020204" pitchFamily="34" charset="0"/>
              </a:rPr>
              <a:t>C</a:t>
            </a:r>
            <a:r>
              <a:rPr lang="es-ES" sz="2600" i="1" cap="none" dirty="0" err="1">
                <a:effectLst/>
                <a:latin typeface="Arial Rounded MT Bold" panose="020F0704030504030204" pitchFamily="34" charset="0"/>
                <a:ea typeface="Calibri" panose="020F0502020204030204" pitchFamily="34" charset="0"/>
                <a:cs typeface="Arial" panose="020B0604020202020204" pitchFamily="34" charset="0"/>
              </a:rPr>
              <a:t>onsumer</a:t>
            </a:r>
            <a:r>
              <a:rPr lang="es-ES" sz="2600" i="1" cap="none" dirty="0">
                <a:effectLst/>
                <a:latin typeface="Arial Rounded MT Bold" panose="020F0704030504030204" pitchFamily="34" charset="0"/>
                <a:ea typeface="Calibri" panose="020F0502020204030204" pitchFamily="34" charset="0"/>
                <a:cs typeface="Arial" panose="020B0604020202020204" pitchFamily="34" charset="0"/>
              </a:rPr>
              <a:t> PLC, la cual se dedicaba a la producción y venta de aparatos de televisores, radios e Hi-Fi, y se incluyeron ordenadores entre su catálogo de productos. </a:t>
            </a:r>
            <a:endParaRPr lang="es-GT" sz="2600" i="1" cap="none" dirty="0">
              <a:effectLst/>
              <a:latin typeface="Arial Rounded MT Bold" panose="020F0704030504030204" pitchFamily="34" charset="0"/>
              <a:ea typeface="Calibri" panose="020F0502020204030204" pitchFamily="34" charset="0"/>
              <a:cs typeface="Arial" panose="020B0604020202020204" pitchFamily="34" charset="0"/>
            </a:endParaRPr>
          </a:p>
          <a:p>
            <a:pPr algn="just"/>
            <a:endParaRPr lang="es-GT" dirty="0"/>
          </a:p>
        </p:txBody>
      </p:sp>
      <p:pic>
        <p:nvPicPr>
          <p:cNvPr id="7" name="Imagen 6">
            <a:extLst>
              <a:ext uri="{FF2B5EF4-FFF2-40B4-BE49-F238E27FC236}">
                <a16:creationId xmlns:a16="http://schemas.microsoft.com/office/drawing/2014/main" id="{56AEDC9C-0205-D549-C8F8-7DFFC8ED3F60}"/>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46744" y="3718709"/>
            <a:ext cx="3172959" cy="2117493"/>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14426693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3EC74BF4-B14D-AF5E-FF15-CA9ADAAB4436}"/>
              </a:ext>
            </a:extLst>
          </p:cNvPr>
          <p:cNvSpPr>
            <a:spLocks noGrp="1"/>
          </p:cNvSpPr>
          <p:nvPr>
            <p:ph sz="quarter" idx="13"/>
          </p:nvPr>
        </p:nvSpPr>
        <p:spPr>
          <a:xfrm>
            <a:off x="302623" y="156754"/>
            <a:ext cx="11586754" cy="5212080"/>
          </a:xfrm>
        </p:spPr>
        <p:txBody>
          <a:bodyPr>
            <a:noAutofit/>
          </a:bodyPr>
          <a:lstStyle/>
          <a:p>
            <a:pPr marL="0" indent="0" algn="ctr">
              <a:buNone/>
            </a:pPr>
            <a:endParaRPr lang="es-GT" sz="8800" b="1" i="1" u="none" strike="noStrike" cap="none" dirty="0">
              <a:solidFill>
                <a:srgbClr val="000000"/>
              </a:solidFill>
              <a:effectLst/>
              <a:latin typeface="Matura MT Script Capitals" panose="03020802060602070202" pitchFamily="66" charset="0"/>
            </a:endParaRPr>
          </a:p>
          <a:p>
            <a:pPr marL="0" indent="0" algn="ctr">
              <a:buNone/>
            </a:pPr>
            <a:r>
              <a:rPr lang="es-GT" sz="8800" b="1" i="1" u="none" strike="noStrike" cap="none" dirty="0">
                <a:solidFill>
                  <a:srgbClr val="000000"/>
                </a:solidFill>
                <a:effectLst/>
                <a:latin typeface="Matura MT Script Capitals" panose="03020802060602070202" pitchFamily="66" charset="0"/>
              </a:rPr>
              <a:t>Tipos de Ordenadores </a:t>
            </a:r>
            <a:r>
              <a:rPr lang="es-GT" sz="8800" b="1" i="1" cap="none" dirty="0">
                <a:solidFill>
                  <a:srgbClr val="000000"/>
                </a:solidFill>
                <a:latin typeface="Matura MT Script Capitals" panose="03020802060602070202" pitchFamily="66" charset="0"/>
              </a:rPr>
              <a:t> Nuevos</a:t>
            </a:r>
            <a:endParaRPr lang="es-GT" sz="8800" dirty="0">
              <a:latin typeface="Matura MT Script Capitals" panose="03020802060602070202" pitchFamily="66" charset="0"/>
            </a:endParaRPr>
          </a:p>
        </p:txBody>
      </p:sp>
    </p:spTree>
    <p:extLst>
      <p:ext uri="{BB962C8B-B14F-4D97-AF65-F5344CB8AC3E}">
        <p14:creationId xmlns:p14="http://schemas.microsoft.com/office/powerpoint/2010/main" val="40898065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0C17C68-A7C2-FA05-AB13-E0B3234DBF9D}"/>
              </a:ext>
            </a:extLst>
          </p:cNvPr>
          <p:cNvSpPr>
            <a:spLocks noGrp="1"/>
          </p:cNvSpPr>
          <p:nvPr>
            <p:ph type="title"/>
          </p:nvPr>
        </p:nvSpPr>
        <p:spPr>
          <a:xfrm>
            <a:off x="348030" y="409512"/>
            <a:ext cx="11495314" cy="1596177"/>
          </a:xfrm>
        </p:spPr>
        <p:txBody>
          <a:bodyPr>
            <a:normAutofit fontScale="90000"/>
          </a:bodyPr>
          <a:lstStyle/>
          <a:p>
            <a:r>
              <a:rPr lang="es-ES" sz="8000" b="1" i="1" cap="none" dirty="0">
                <a:solidFill>
                  <a:srgbClr val="000000"/>
                </a:solidFill>
                <a:latin typeface="Matura MT Script Capitals" panose="03020802060602070202" pitchFamily="66" charset="0"/>
                <a:ea typeface="Calibri" panose="020F0502020204030204" pitchFamily="34" charset="0"/>
                <a:cs typeface="Times New Roman" panose="02020603050405020304" pitchFamily="18" charset="0"/>
              </a:rPr>
              <a:t>C</a:t>
            </a:r>
            <a:r>
              <a:rPr lang="es-ES" sz="8000" b="1" i="1" cap="none" dirty="0">
                <a:solidFill>
                  <a:srgbClr val="000000"/>
                </a:solidFill>
                <a:effectLst/>
                <a:latin typeface="Matura MT Script Capitals" panose="03020802060602070202" pitchFamily="66" charset="0"/>
                <a:ea typeface="Calibri" panose="020F0502020204030204" pitchFamily="34" charset="0"/>
                <a:cs typeface="Times New Roman" panose="02020603050405020304" pitchFamily="18" charset="0"/>
              </a:rPr>
              <a:t>omputadora de Escritorio</a:t>
            </a:r>
            <a:br>
              <a:rPr lang="es-GT" sz="1800" dirty="0">
                <a:effectLst/>
                <a:latin typeface="Calibri" panose="020F0502020204030204" pitchFamily="34" charset="0"/>
                <a:ea typeface="Calibri" panose="020F0502020204030204" pitchFamily="34" charset="0"/>
                <a:cs typeface="Times New Roman" panose="02020603050405020304" pitchFamily="18" charset="0"/>
              </a:rPr>
            </a:br>
            <a:endParaRPr lang="es-GT" dirty="0"/>
          </a:p>
        </p:txBody>
      </p:sp>
      <p:sp>
        <p:nvSpPr>
          <p:cNvPr id="3" name="Marcador de contenido 2">
            <a:extLst>
              <a:ext uri="{FF2B5EF4-FFF2-40B4-BE49-F238E27FC236}">
                <a16:creationId xmlns:a16="http://schemas.microsoft.com/office/drawing/2014/main" id="{E45FC149-C107-FC5E-9946-F9706D64F78A}"/>
              </a:ext>
            </a:extLst>
          </p:cNvPr>
          <p:cNvSpPr>
            <a:spLocks noGrp="1"/>
          </p:cNvSpPr>
          <p:nvPr>
            <p:ph sz="quarter" idx="13"/>
          </p:nvPr>
        </p:nvSpPr>
        <p:spPr>
          <a:xfrm>
            <a:off x="348030" y="1560191"/>
            <a:ext cx="11495314" cy="3424107"/>
          </a:xfrm>
        </p:spPr>
        <p:txBody>
          <a:bodyPr/>
          <a:lstStyle/>
          <a:p>
            <a:pPr marL="0" indent="0" algn="just">
              <a:lnSpc>
                <a:spcPct val="100000"/>
              </a:lnSpc>
              <a:buNone/>
            </a:pPr>
            <a:r>
              <a:rPr lang="es-ES" sz="2600" i="1" cap="none" dirty="0">
                <a:solidFill>
                  <a:srgbClr val="000000"/>
                </a:solidFill>
                <a:latin typeface="Arial Rounded MT Bold" panose="020F0704030504030204" pitchFamily="34" charset="0"/>
                <a:ea typeface="Calibri" panose="020F0502020204030204" pitchFamily="34" charset="0"/>
                <a:cs typeface="Times New Roman" panose="02020603050405020304" pitchFamily="18" charset="0"/>
              </a:rPr>
              <a:t>L</a:t>
            </a:r>
            <a:r>
              <a:rPr lang="es-ES" sz="2600" i="1" cap="none" dirty="0">
                <a:solidFill>
                  <a:srgbClr val="000000"/>
                </a:solidFill>
                <a:effectLst/>
                <a:latin typeface="Arial Rounded MT Bold" panose="020F0704030504030204" pitchFamily="34" charset="0"/>
                <a:ea typeface="Calibri" panose="020F0502020204030204" pitchFamily="34" charset="0"/>
                <a:cs typeface="Times New Roman" panose="02020603050405020304" pitchFamily="18" charset="0"/>
              </a:rPr>
              <a:t>a computadora de escritorio es un tipo de computadora del tamaño adecuado como para ser usada en un escritorio de una oficina o del hogar. es el modelo más común y antiguo de PC que ha existido en el mercado. sus elementos, al contrario que ocurre con los otros modelos, están separados y pensados para ser usados sobre una mesa o escritorio y no ser movidos.</a:t>
            </a:r>
            <a:endParaRPr lang="es-GT" sz="2600" i="1" cap="none" dirty="0">
              <a:effectLst/>
              <a:latin typeface="Arial Rounded MT Bold" panose="020F0704030504030204" pitchFamily="34" charset="0"/>
              <a:ea typeface="Calibri" panose="020F0502020204030204" pitchFamily="34" charset="0"/>
              <a:cs typeface="Times New Roman" panose="02020603050405020304" pitchFamily="18" charset="0"/>
            </a:endParaRPr>
          </a:p>
          <a:p>
            <a:endParaRPr lang="es-GT" dirty="0"/>
          </a:p>
        </p:txBody>
      </p:sp>
      <p:pic>
        <p:nvPicPr>
          <p:cNvPr id="3074" name="Picture 2" descr="Tipos de Computadoras - Blog de Computación y Tecnología de Pcredcom">
            <a:extLst>
              <a:ext uri="{FF2B5EF4-FFF2-40B4-BE49-F238E27FC236}">
                <a16:creationId xmlns:a16="http://schemas.microsoft.com/office/drawing/2014/main" id="{839B1D04-75CB-4840-D162-747F2B9AD5C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84469" y="4235248"/>
            <a:ext cx="3200182" cy="2125121"/>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069764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FE35BA8-8137-E161-E9E9-DCE4F5206F31}"/>
              </a:ext>
            </a:extLst>
          </p:cNvPr>
          <p:cNvSpPr>
            <a:spLocks noGrp="1"/>
          </p:cNvSpPr>
          <p:nvPr>
            <p:ph type="title"/>
          </p:nvPr>
        </p:nvSpPr>
        <p:spPr>
          <a:xfrm>
            <a:off x="913149" y="370323"/>
            <a:ext cx="10364451" cy="1596177"/>
          </a:xfrm>
        </p:spPr>
        <p:txBody>
          <a:bodyPr>
            <a:normAutofit fontScale="90000"/>
          </a:bodyPr>
          <a:lstStyle/>
          <a:p>
            <a:r>
              <a:rPr lang="es-ES" sz="8000" b="1" i="1" cap="none" dirty="0">
                <a:solidFill>
                  <a:srgbClr val="000000"/>
                </a:solidFill>
                <a:latin typeface="Matura MT Script Capitals" panose="03020802060602070202" pitchFamily="66" charset="0"/>
                <a:ea typeface="Calibri" panose="020F0502020204030204" pitchFamily="34" charset="0"/>
                <a:cs typeface="Times New Roman" panose="02020603050405020304" pitchFamily="18" charset="0"/>
              </a:rPr>
              <a:t>L</a:t>
            </a:r>
            <a:r>
              <a:rPr lang="es-ES" sz="8000" b="1" i="1" cap="none" dirty="0">
                <a:solidFill>
                  <a:srgbClr val="000000"/>
                </a:solidFill>
                <a:effectLst/>
                <a:latin typeface="Matura MT Script Capitals" panose="03020802060602070202" pitchFamily="66" charset="0"/>
                <a:ea typeface="Calibri" panose="020F0502020204030204" pitchFamily="34" charset="0"/>
                <a:cs typeface="Times New Roman" panose="02020603050405020304" pitchFamily="18" charset="0"/>
              </a:rPr>
              <a:t>aptop</a:t>
            </a:r>
            <a:br>
              <a:rPr lang="es-GT" sz="1800" dirty="0">
                <a:effectLst/>
                <a:latin typeface="Calibri" panose="020F0502020204030204" pitchFamily="34" charset="0"/>
                <a:ea typeface="Calibri" panose="020F0502020204030204" pitchFamily="34" charset="0"/>
                <a:cs typeface="Times New Roman" panose="02020603050405020304" pitchFamily="18" charset="0"/>
              </a:rPr>
            </a:br>
            <a:endParaRPr lang="es-GT" dirty="0"/>
          </a:p>
        </p:txBody>
      </p:sp>
      <p:sp>
        <p:nvSpPr>
          <p:cNvPr id="3" name="Marcador de contenido 2">
            <a:extLst>
              <a:ext uri="{FF2B5EF4-FFF2-40B4-BE49-F238E27FC236}">
                <a16:creationId xmlns:a16="http://schemas.microsoft.com/office/drawing/2014/main" id="{26BA5B30-E03F-5245-846F-FF16CBAF963E}"/>
              </a:ext>
            </a:extLst>
          </p:cNvPr>
          <p:cNvSpPr>
            <a:spLocks noGrp="1"/>
          </p:cNvSpPr>
          <p:nvPr>
            <p:ph sz="quarter" idx="13"/>
          </p:nvPr>
        </p:nvSpPr>
        <p:spPr>
          <a:xfrm>
            <a:off x="300446" y="1716946"/>
            <a:ext cx="11495314" cy="3424107"/>
          </a:xfrm>
        </p:spPr>
        <p:txBody>
          <a:bodyPr/>
          <a:lstStyle/>
          <a:p>
            <a:pPr marL="0" indent="0" algn="just">
              <a:lnSpc>
                <a:spcPct val="100000"/>
              </a:lnSpc>
              <a:buNone/>
            </a:pPr>
            <a:r>
              <a:rPr lang="es-ES" sz="2600" i="1" cap="none" dirty="0">
                <a:solidFill>
                  <a:srgbClr val="000000"/>
                </a:solidFill>
                <a:latin typeface="Arial Rounded MT Bold" panose="020F0704030504030204" pitchFamily="34" charset="0"/>
                <a:ea typeface="Calibri" panose="020F0502020204030204" pitchFamily="34" charset="0"/>
                <a:cs typeface="Times New Roman" panose="02020603050405020304" pitchFamily="18" charset="0"/>
              </a:rPr>
              <a:t>E</a:t>
            </a:r>
            <a:r>
              <a:rPr lang="es-ES" sz="2600" i="1" cap="none" dirty="0">
                <a:solidFill>
                  <a:srgbClr val="000000"/>
                </a:solidFill>
                <a:effectLst/>
                <a:latin typeface="Arial Rounded MT Bold" panose="020F0704030504030204" pitchFamily="34" charset="0"/>
                <a:ea typeface="Calibri" panose="020F0502020204030204" pitchFamily="34" charset="0"/>
                <a:cs typeface="Times New Roman" panose="02020603050405020304" pitchFamily="18" charset="0"/>
              </a:rPr>
              <a:t>s un equipo personal que puede ser transportado fácilmente. muchos de ellos están diseñados para soportar software y archivos igual de robustos a los que procesa un computador de escritorio.</a:t>
            </a:r>
            <a:endParaRPr lang="es-GT" sz="2600" i="1" cap="none" dirty="0">
              <a:effectLst/>
              <a:latin typeface="Arial Rounded MT Bold" panose="020F0704030504030204" pitchFamily="34" charset="0"/>
              <a:ea typeface="Calibri" panose="020F0502020204030204" pitchFamily="34" charset="0"/>
              <a:cs typeface="Times New Roman" panose="02020603050405020304" pitchFamily="18" charset="0"/>
            </a:endParaRPr>
          </a:p>
          <a:p>
            <a:pPr marL="0" indent="0">
              <a:buNone/>
            </a:pPr>
            <a:endParaRPr lang="es-GT" dirty="0"/>
          </a:p>
        </p:txBody>
      </p:sp>
      <p:pic>
        <p:nvPicPr>
          <p:cNvPr id="4" name="Imagen 3" descr="Aceleradora Bictia acompañará al MinTIC en programas para emprendedores">
            <a:extLst>
              <a:ext uri="{FF2B5EF4-FFF2-40B4-BE49-F238E27FC236}">
                <a16:creationId xmlns:a16="http://schemas.microsoft.com/office/drawing/2014/main" id="{3C3E1A55-DCEC-BC60-FA00-5813E6FB84FD}"/>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169137" y="3573372"/>
            <a:ext cx="3551011" cy="2365761"/>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28537624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633428B-A0D9-8846-18EA-4D03E2BDDFA5}"/>
              </a:ext>
            </a:extLst>
          </p:cNvPr>
          <p:cNvSpPr>
            <a:spLocks noGrp="1"/>
          </p:cNvSpPr>
          <p:nvPr>
            <p:ph type="title"/>
          </p:nvPr>
        </p:nvSpPr>
        <p:spPr>
          <a:xfrm>
            <a:off x="913774" y="487889"/>
            <a:ext cx="10364451" cy="1596177"/>
          </a:xfrm>
        </p:spPr>
        <p:txBody>
          <a:bodyPr>
            <a:normAutofit fontScale="90000"/>
          </a:bodyPr>
          <a:lstStyle/>
          <a:p>
            <a:r>
              <a:rPr lang="es-ES" sz="8900" b="1" i="1" cap="none" dirty="0">
                <a:solidFill>
                  <a:srgbClr val="000000"/>
                </a:solidFill>
                <a:latin typeface="Matura MT Script Capitals" panose="03020802060602070202" pitchFamily="66" charset="0"/>
                <a:ea typeface="Calibri" panose="020F0502020204030204" pitchFamily="34" charset="0"/>
                <a:cs typeface="Times New Roman" panose="02020603050405020304" pitchFamily="18" charset="0"/>
              </a:rPr>
              <a:t>M</a:t>
            </a:r>
            <a:r>
              <a:rPr lang="es-ES" sz="8900" b="1" i="1" cap="none" dirty="0">
                <a:solidFill>
                  <a:srgbClr val="000000"/>
                </a:solidFill>
                <a:effectLst/>
                <a:latin typeface="Matura MT Script Capitals" panose="03020802060602070202" pitchFamily="66" charset="0"/>
                <a:ea typeface="Calibri" panose="020F0502020204030204" pitchFamily="34" charset="0"/>
                <a:cs typeface="Times New Roman" panose="02020603050405020304" pitchFamily="18" charset="0"/>
              </a:rPr>
              <a:t>ini </a:t>
            </a:r>
            <a:r>
              <a:rPr lang="es-ES" sz="8900" b="1" i="1" cap="none" dirty="0">
                <a:solidFill>
                  <a:srgbClr val="000000"/>
                </a:solidFill>
                <a:latin typeface="Matura MT Script Capitals" panose="03020802060602070202" pitchFamily="66" charset="0"/>
                <a:ea typeface="Calibri" panose="020F0502020204030204" pitchFamily="34" charset="0"/>
                <a:cs typeface="Times New Roman" panose="02020603050405020304" pitchFamily="18" charset="0"/>
              </a:rPr>
              <a:t>C</a:t>
            </a:r>
            <a:r>
              <a:rPr lang="es-ES" sz="8900" b="1" i="1" cap="none" dirty="0">
                <a:solidFill>
                  <a:srgbClr val="000000"/>
                </a:solidFill>
                <a:effectLst/>
                <a:latin typeface="Matura MT Script Capitals" panose="03020802060602070202" pitchFamily="66" charset="0"/>
                <a:ea typeface="Calibri" panose="020F0502020204030204" pitchFamily="34" charset="0"/>
                <a:cs typeface="Times New Roman" panose="02020603050405020304" pitchFamily="18" charset="0"/>
              </a:rPr>
              <a:t>omputadora</a:t>
            </a:r>
            <a:br>
              <a:rPr lang="es-GT" sz="1800" dirty="0">
                <a:effectLst/>
                <a:latin typeface="Calibri" panose="020F0502020204030204" pitchFamily="34" charset="0"/>
                <a:ea typeface="Calibri" panose="020F0502020204030204" pitchFamily="34" charset="0"/>
                <a:cs typeface="Times New Roman" panose="02020603050405020304" pitchFamily="18" charset="0"/>
              </a:rPr>
            </a:br>
            <a:endParaRPr lang="es-GT" dirty="0"/>
          </a:p>
        </p:txBody>
      </p:sp>
      <p:sp>
        <p:nvSpPr>
          <p:cNvPr id="3" name="Marcador de contenido 2">
            <a:extLst>
              <a:ext uri="{FF2B5EF4-FFF2-40B4-BE49-F238E27FC236}">
                <a16:creationId xmlns:a16="http://schemas.microsoft.com/office/drawing/2014/main" id="{BED1056D-F8AF-D034-EF19-6B77E4B739A0}"/>
              </a:ext>
            </a:extLst>
          </p:cNvPr>
          <p:cNvSpPr>
            <a:spLocks noGrp="1"/>
          </p:cNvSpPr>
          <p:nvPr>
            <p:ph sz="quarter" idx="13"/>
          </p:nvPr>
        </p:nvSpPr>
        <p:spPr>
          <a:xfrm>
            <a:off x="326571" y="1883767"/>
            <a:ext cx="11495315" cy="3424107"/>
          </a:xfrm>
        </p:spPr>
        <p:txBody>
          <a:bodyPr/>
          <a:lstStyle/>
          <a:p>
            <a:pPr marL="0" indent="0" algn="just">
              <a:lnSpc>
                <a:spcPct val="100000"/>
              </a:lnSpc>
              <a:buNone/>
            </a:pPr>
            <a:r>
              <a:rPr lang="es-ES" sz="2600" i="1" cap="none" dirty="0">
                <a:solidFill>
                  <a:srgbClr val="000000"/>
                </a:solidFill>
                <a:latin typeface="Arial Rounded MT Bold" panose="020F0704030504030204" pitchFamily="34" charset="0"/>
                <a:ea typeface="Calibri" panose="020F0502020204030204" pitchFamily="34" charset="0"/>
                <a:cs typeface="Times New Roman" panose="02020603050405020304" pitchFamily="18" charset="0"/>
              </a:rPr>
              <a:t>U</a:t>
            </a:r>
            <a:r>
              <a:rPr lang="es-ES" sz="2600" i="1" cap="none" dirty="0">
                <a:solidFill>
                  <a:srgbClr val="000000"/>
                </a:solidFill>
                <a:effectLst/>
                <a:latin typeface="Arial Rounded MT Bold" panose="020F0704030504030204" pitchFamily="34" charset="0"/>
                <a:ea typeface="Calibri" panose="020F0502020204030204" pitchFamily="34" charset="0"/>
                <a:cs typeface="Times New Roman" panose="02020603050405020304" pitchFamily="18" charset="0"/>
              </a:rPr>
              <a:t>na minicomputadora es un tipo de computadora que posee la mayoría de las características y capacidades de una computadora grande pero es más pequeña en tamaño físico.</a:t>
            </a:r>
            <a:endParaRPr lang="es-GT" sz="2600" i="1" cap="none" dirty="0">
              <a:effectLst/>
              <a:latin typeface="Arial Rounded MT Bold" panose="020F0704030504030204" pitchFamily="34" charset="0"/>
              <a:ea typeface="Calibri" panose="020F0502020204030204" pitchFamily="34" charset="0"/>
              <a:cs typeface="Times New Roman" panose="02020603050405020304" pitchFamily="18" charset="0"/>
            </a:endParaRPr>
          </a:p>
          <a:p>
            <a:pPr marL="0" indent="0">
              <a:buNone/>
            </a:pPr>
            <a:endParaRPr lang="es-GT" dirty="0"/>
          </a:p>
        </p:txBody>
      </p:sp>
      <p:pic>
        <p:nvPicPr>
          <p:cNvPr id="4" name="Imagen 3" descr="Зеркало в виде ноутбука MacBook Air купить в Красноярске | Личные вещи |  Авито">
            <a:extLst>
              <a:ext uri="{FF2B5EF4-FFF2-40B4-BE49-F238E27FC236}">
                <a16:creationId xmlns:a16="http://schemas.microsoft.com/office/drawing/2014/main" id="{DF02D34E-60EE-CE9E-1BC4-D456CBB9489A}"/>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443139" y="3595820"/>
            <a:ext cx="3305720" cy="252345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24373794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0D20136-1A6C-7520-FA9F-3953265900F2}"/>
              </a:ext>
            </a:extLst>
          </p:cNvPr>
          <p:cNvSpPr>
            <a:spLocks noGrp="1"/>
          </p:cNvSpPr>
          <p:nvPr>
            <p:ph type="title"/>
          </p:nvPr>
        </p:nvSpPr>
        <p:spPr>
          <a:xfrm>
            <a:off x="913149" y="461763"/>
            <a:ext cx="10364451" cy="1596177"/>
          </a:xfrm>
        </p:spPr>
        <p:txBody>
          <a:bodyPr>
            <a:normAutofit fontScale="90000"/>
          </a:bodyPr>
          <a:lstStyle/>
          <a:p>
            <a:r>
              <a:rPr lang="es-ES" sz="8000" b="1" i="1" cap="none" dirty="0">
                <a:solidFill>
                  <a:srgbClr val="000000"/>
                </a:solidFill>
                <a:latin typeface="Matura MT Script Capitals" panose="03020802060602070202" pitchFamily="66" charset="0"/>
                <a:ea typeface="Calibri" panose="020F0502020204030204" pitchFamily="34" charset="0"/>
                <a:cs typeface="Times New Roman" panose="02020603050405020304" pitchFamily="18" charset="0"/>
              </a:rPr>
              <a:t>S</a:t>
            </a:r>
            <a:r>
              <a:rPr lang="es-ES" sz="8000" b="1" i="1" cap="none" dirty="0">
                <a:solidFill>
                  <a:srgbClr val="000000"/>
                </a:solidFill>
                <a:effectLst/>
                <a:latin typeface="Matura MT Script Capitals" panose="03020802060602070202" pitchFamily="66" charset="0"/>
                <a:ea typeface="Calibri" panose="020F0502020204030204" pitchFamily="34" charset="0"/>
                <a:cs typeface="Times New Roman" panose="02020603050405020304" pitchFamily="18" charset="0"/>
              </a:rPr>
              <a:t>upercomputadora</a:t>
            </a:r>
            <a:br>
              <a:rPr lang="es-GT" sz="1800" dirty="0">
                <a:effectLst/>
                <a:latin typeface="Calibri" panose="020F0502020204030204" pitchFamily="34" charset="0"/>
                <a:ea typeface="Calibri" panose="020F0502020204030204" pitchFamily="34" charset="0"/>
                <a:cs typeface="Times New Roman" panose="02020603050405020304" pitchFamily="18" charset="0"/>
              </a:rPr>
            </a:br>
            <a:endParaRPr lang="es-GT" dirty="0"/>
          </a:p>
        </p:txBody>
      </p:sp>
      <p:sp>
        <p:nvSpPr>
          <p:cNvPr id="3" name="Marcador de contenido 2">
            <a:extLst>
              <a:ext uri="{FF2B5EF4-FFF2-40B4-BE49-F238E27FC236}">
                <a16:creationId xmlns:a16="http://schemas.microsoft.com/office/drawing/2014/main" id="{591C1069-CD25-B7FC-BA10-08EB23846741}"/>
              </a:ext>
            </a:extLst>
          </p:cNvPr>
          <p:cNvSpPr>
            <a:spLocks noGrp="1"/>
          </p:cNvSpPr>
          <p:nvPr>
            <p:ph sz="quarter" idx="13"/>
          </p:nvPr>
        </p:nvSpPr>
        <p:spPr>
          <a:xfrm>
            <a:off x="313509" y="1716946"/>
            <a:ext cx="11495314" cy="3424107"/>
          </a:xfrm>
        </p:spPr>
        <p:txBody>
          <a:bodyPr/>
          <a:lstStyle/>
          <a:p>
            <a:pPr marL="0" indent="0" algn="just">
              <a:lnSpc>
                <a:spcPct val="100000"/>
              </a:lnSpc>
              <a:buNone/>
            </a:pPr>
            <a:r>
              <a:rPr lang="es-ES" sz="2600" i="1" cap="none" dirty="0">
                <a:solidFill>
                  <a:srgbClr val="000000"/>
                </a:solidFill>
                <a:effectLst/>
                <a:latin typeface="Arial Rounded MT Bold" panose="020F0704030504030204" pitchFamily="34" charset="0"/>
                <a:ea typeface="Calibri" panose="020F0502020204030204" pitchFamily="34" charset="0"/>
                <a:cs typeface="Times New Roman" panose="02020603050405020304" pitchFamily="18" charset="0"/>
              </a:rPr>
              <a:t>la </a:t>
            </a:r>
            <a:r>
              <a:rPr lang="es-ES" sz="2600" b="0" i="1" cap="none" dirty="0">
                <a:solidFill>
                  <a:srgbClr val="000000"/>
                </a:solidFill>
                <a:effectLst/>
                <a:latin typeface="Arial Rounded MT Bold" panose="020F0704030504030204" pitchFamily="34" charset="0"/>
                <a:ea typeface="Calibri" panose="020F0502020204030204" pitchFamily="34" charset="0"/>
                <a:cs typeface="Times New Roman" panose="02020603050405020304" pitchFamily="18" charset="0"/>
              </a:rPr>
              <a:t>supercomputadora</a:t>
            </a:r>
            <a:r>
              <a:rPr lang="es-ES" sz="2600" i="1" cap="none" dirty="0">
                <a:solidFill>
                  <a:srgbClr val="000000"/>
                </a:solidFill>
                <a:effectLst/>
                <a:latin typeface="Arial Rounded MT Bold" panose="020F0704030504030204" pitchFamily="34" charset="0"/>
                <a:ea typeface="Calibri" panose="020F0502020204030204" pitchFamily="34" charset="0"/>
                <a:cs typeface="Times New Roman" panose="02020603050405020304" pitchFamily="18" charset="0"/>
              </a:rPr>
              <a:t> son ordenadores o computadoras de alto desempeño, es decir, son extremadamente potentes y capaces de realizar tareas de cálculo a una velocidad sorprendente que equivale a cientos de veces la velocidad de una </a:t>
            </a:r>
            <a:r>
              <a:rPr lang="es-ES" sz="2600" i="1" strike="noStrike" cap="none" dirty="0">
                <a:effectLst/>
                <a:latin typeface="Arial Rounded MT Bold" panose="020F0704030504030204" pitchFamily="34" charset="0"/>
                <a:ea typeface="Calibri" panose="020F0502020204030204" pitchFamily="34" charset="0"/>
                <a:cs typeface="Times New Roman" panose="02020603050405020304" pitchFamily="18" charset="0"/>
              </a:rPr>
              <a:t>computadora de sobremesa </a:t>
            </a:r>
            <a:r>
              <a:rPr lang="es-ES" sz="2600" i="1" cap="none" dirty="0">
                <a:solidFill>
                  <a:srgbClr val="000000"/>
                </a:solidFill>
                <a:effectLst/>
                <a:latin typeface="Arial Rounded MT Bold" panose="020F0704030504030204" pitchFamily="34" charset="0"/>
                <a:ea typeface="Calibri" panose="020F0502020204030204" pitchFamily="34" charset="0"/>
                <a:cs typeface="Times New Roman" panose="02020603050405020304" pitchFamily="18" charset="0"/>
              </a:rPr>
              <a:t>o laptop estándar.</a:t>
            </a:r>
            <a:endParaRPr lang="es-GT" sz="2600" i="1" cap="none" dirty="0">
              <a:effectLst/>
              <a:latin typeface="Arial Rounded MT Bold" panose="020F0704030504030204" pitchFamily="34" charset="0"/>
              <a:ea typeface="Calibri" panose="020F0502020204030204" pitchFamily="34" charset="0"/>
              <a:cs typeface="Times New Roman" panose="02020603050405020304" pitchFamily="18" charset="0"/>
            </a:endParaRPr>
          </a:p>
          <a:p>
            <a:pPr marL="0" indent="0">
              <a:buNone/>
            </a:pPr>
            <a:endParaRPr lang="es-GT" dirty="0"/>
          </a:p>
        </p:txBody>
      </p:sp>
      <p:pic>
        <p:nvPicPr>
          <p:cNvPr id="4" name="Imagen 3">
            <a:extLst>
              <a:ext uri="{FF2B5EF4-FFF2-40B4-BE49-F238E27FC236}">
                <a16:creationId xmlns:a16="http://schemas.microsoft.com/office/drawing/2014/main" id="{A8430792-64E7-973B-B59F-D85CC8BA88D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24901" y="3975321"/>
            <a:ext cx="3940946" cy="2331463"/>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3064998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1E646C5-1CD9-E0E3-F514-309D977D8DD2}"/>
              </a:ext>
            </a:extLst>
          </p:cNvPr>
          <p:cNvSpPr>
            <a:spLocks noGrp="1"/>
          </p:cNvSpPr>
          <p:nvPr>
            <p:ph type="title"/>
          </p:nvPr>
        </p:nvSpPr>
        <p:spPr>
          <a:xfrm>
            <a:off x="913774" y="461763"/>
            <a:ext cx="10364451" cy="1596177"/>
          </a:xfrm>
        </p:spPr>
        <p:txBody>
          <a:bodyPr>
            <a:normAutofit fontScale="90000"/>
          </a:bodyPr>
          <a:lstStyle/>
          <a:p>
            <a:r>
              <a:rPr lang="es-ES" sz="8900" b="1" i="1" cap="none" dirty="0">
                <a:solidFill>
                  <a:srgbClr val="000000"/>
                </a:solidFill>
                <a:latin typeface="Matura MT Script Capitals" panose="03020802060602070202" pitchFamily="66" charset="0"/>
                <a:ea typeface="Calibri" panose="020F0502020204030204" pitchFamily="34" charset="0"/>
                <a:cs typeface="Times New Roman" panose="02020603050405020304" pitchFamily="18" charset="0"/>
              </a:rPr>
              <a:t>S</a:t>
            </a:r>
            <a:r>
              <a:rPr lang="es-ES" sz="8900" b="1" i="1" cap="none" dirty="0">
                <a:solidFill>
                  <a:srgbClr val="000000"/>
                </a:solidFill>
                <a:effectLst/>
                <a:latin typeface="Matura MT Script Capitals" panose="03020802060602070202" pitchFamily="66" charset="0"/>
                <a:ea typeface="Calibri" panose="020F0502020204030204" pitchFamily="34" charset="0"/>
                <a:cs typeface="Times New Roman" panose="02020603050405020304" pitchFamily="18" charset="0"/>
              </a:rPr>
              <a:t>martphone</a:t>
            </a:r>
            <a:br>
              <a:rPr lang="es-GT" sz="1800" dirty="0">
                <a:effectLst/>
                <a:latin typeface="Calibri" panose="020F0502020204030204" pitchFamily="34" charset="0"/>
                <a:ea typeface="Calibri" panose="020F0502020204030204" pitchFamily="34" charset="0"/>
                <a:cs typeface="Times New Roman" panose="02020603050405020304" pitchFamily="18" charset="0"/>
              </a:rPr>
            </a:br>
            <a:endParaRPr lang="es-GT" dirty="0"/>
          </a:p>
        </p:txBody>
      </p:sp>
      <p:sp>
        <p:nvSpPr>
          <p:cNvPr id="3" name="Marcador de contenido 2">
            <a:extLst>
              <a:ext uri="{FF2B5EF4-FFF2-40B4-BE49-F238E27FC236}">
                <a16:creationId xmlns:a16="http://schemas.microsoft.com/office/drawing/2014/main" id="{286BEB6C-EB26-7B76-E4F9-0B51902AD4F5}"/>
              </a:ext>
            </a:extLst>
          </p:cNvPr>
          <p:cNvSpPr>
            <a:spLocks noGrp="1"/>
          </p:cNvSpPr>
          <p:nvPr>
            <p:ph sz="quarter" idx="13"/>
          </p:nvPr>
        </p:nvSpPr>
        <p:spPr>
          <a:xfrm>
            <a:off x="366385" y="1807078"/>
            <a:ext cx="11377124" cy="3424107"/>
          </a:xfrm>
        </p:spPr>
        <p:txBody>
          <a:bodyPr/>
          <a:lstStyle/>
          <a:p>
            <a:pPr marL="0" indent="0" algn="just">
              <a:lnSpc>
                <a:spcPct val="100000"/>
              </a:lnSpc>
              <a:buNone/>
            </a:pPr>
            <a:r>
              <a:rPr lang="es-ES" sz="2600" i="1" cap="none" dirty="0">
                <a:solidFill>
                  <a:srgbClr val="000000"/>
                </a:solidFill>
                <a:effectLst/>
                <a:latin typeface="Arial Rounded MT Bold" panose="020F0704030504030204" pitchFamily="34" charset="0"/>
                <a:ea typeface="Calibri" panose="020F0502020204030204" pitchFamily="34" charset="0"/>
                <a:cs typeface="Times New Roman" panose="02020603050405020304" pitchFamily="18" charset="0"/>
              </a:rPr>
              <a:t>un smartphone es un teléfono celular con pantalla táctil y un robusto sistema operativo con el que los usuarios pueden conectarse a internet, instalar aplicaciones y llevar a cabo muchas de las actividades que podrían realizar en una computadora.</a:t>
            </a:r>
            <a:endParaRPr lang="es-GT" sz="2600" i="1" cap="none" dirty="0">
              <a:effectLst/>
              <a:latin typeface="Arial Rounded MT Bold" panose="020F0704030504030204" pitchFamily="34" charset="0"/>
              <a:ea typeface="Calibri" panose="020F0502020204030204" pitchFamily="34" charset="0"/>
              <a:cs typeface="Times New Roman" panose="02020603050405020304" pitchFamily="18" charset="0"/>
            </a:endParaRPr>
          </a:p>
          <a:p>
            <a:pPr marL="0" indent="0">
              <a:buNone/>
            </a:pPr>
            <a:endParaRPr lang="es-GT" dirty="0"/>
          </a:p>
        </p:txBody>
      </p:sp>
      <p:pic>
        <p:nvPicPr>
          <p:cNvPr id="4" name="Imagen 3" descr="El Mejor Celular Para Comprar en 2021 | Top 6 Mejores 2021 - Opiniones y  Mejores productos para comprar">
            <a:extLst>
              <a:ext uri="{FF2B5EF4-FFF2-40B4-BE49-F238E27FC236}">
                <a16:creationId xmlns:a16="http://schemas.microsoft.com/office/drawing/2014/main" id="{EDC3A416-9B24-9250-E2B1-B76AB114AD6E}"/>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59796" y="3880490"/>
            <a:ext cx="3672408" cy="2193738"/>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6837903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81A6B65D-DFE8-3DBB-1AEA-55BDDA11A1E5}"/>
              </a:ext>
            </a:extLst>
          </p:cNvPr>
          <p:cNvSpPr>
            <a:spLocks noGrp="1"/>
          </p:cNvSpPr>
          <p:nvPr>
            <p:ph sz="quarter" idx="13"/>
          </p:nvPr>
        </p:nvSpPr>
        <p:spPr>
          <a:xfrm>
            <a:off x="914087" y="1609447"/>
            <a:ext cx="10363826" cy="3424107"/>
          </a:xfrm>
        </p:spPr>
        <p:txBody>
          <a:bodyPr>
            <a:normAutofit/>
          </a:bodyPr>
          <a:lstStyle/>
          <a:p>
            <a:pPr marL="0" indent="0" algn="ctr">
              <a:buNone/>
            </a:pPr>
            <a:r>
              <a:rPr lang="es-GT" sz="8800" b="1" i="1" cap="none" dirty="0">
                <a:latin typeface="Matura MT Script Capitals" panose="03020802060602070202" pitchFamily="66" charset="0"/>
              </a:rPr>
              <a:t>¡Gracias por su Atención!</a:t>
            </a:r>
          </a:p>
        </p:txBody>
      </p:sp>
    </p:spTree>
    <p:extLst>
      <p:ext uri="{BB962C8B-B14F-4D97-AF65-F5344CB8AC3E}">
        <p14:creationId xmlns:p14="http://schemas.microsoft.com/office/powerpoint/2010/main" val="33806671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FB1BEAF-8606-4E85-F018-EA895D6439EF}"/>
              </a:ext>
            </a:extLst>
          </p:cNvPr>
          <p:cNvSpPr>
            <a:spLocks noGrp="1"/>
          </p:cNvSpPr>
          <p:nvPr>
            <p:ph type="title"/>
          </p:nvPr>
        </p:nvSpPr>
        <p:spPr>
          <a:xfrm>
            <a:off x="150223" y="451592"/>
            <a:ext cx="11887199" cy="1596177"/>
          </a:xfrm>
        </p:spPr>
        <p:txBody>
          <a:bodyPr>
            <a:normAutofit fontScale="90000"/>
          </a:bodyPr>
          <a:lstStyle/>
          <a:p>
            <a:r>
              <a:rPr lang="es-GT" sz="8000" b="1" i="1" u="none" strike="noStrike" cap="none" dirty="0">
                <a:solidFill>
                  <a:srgbClr val="000000"/>
                </a:solidFill>
                <a:effectLst/>
                <a:latin typeface="Matura MT Script Capitals" panose="03020802060602070202" pitchFamily="66" charset="0"/>
              </a:rPr>
              <a:t>Historia de la Computadora</a:t>
            </a:r>
            <a:br>
              <a:rPr lang="es-GT" sz="3600" b="1" i="1" cap="none" dirty="0">
                <a:latin typeface="Matura MT Script Capitals" panose="03020802060602070202" pitchFamily="66" charset="0"/>
              </a:rPr>
            </a:br>
            <a:endParaRPr lang="es-GT" dirty="0"/>
          </a:p>
        </p:txBody>
      </p:sp>
      <p:sp>
        <p:nvSpPr>
          <p:cNvPr id="3" name="Marcador de contenido 2">
            <a:extLst>
              <a:ext uri="{FF2B5EF4-FFF2-40B4-BE49-F238E27FC236}">
                <a16:creationId xmlns:a16="http://schemas.microsoft.com/office/drawing/2014/main" id="{5233FF8C-96C0-6F53-C151-9151FA04B60D}"/>
              </a:ext>
            </a:extLst>
          </p:cNvPr>
          <p:cNvSpPr>
            <a:spLocks noGrp="1"/>
          </p:cNvSpPr>
          <p:nvPr>
            <p:ph sz="quarter" idx="13"/>
          </p:nvPr>
        </p:nvSpPr>
        <p:spPr>
          <a:xfrm>
            <a:off x="378822" y="1834511"/>
            <a:ext cx="11430000" cy="3424107"/>
          </a:xfrm>
        </p:spPr>
        <p:txBody>
          <a:bodyPr>
            <a:normAutofit fontScale="92500" lnSpcReduction="10000"/>
          </a:bodyPr>
          <a:lstStyle/>
          <a:p>
            <a:pPr marL="0" indent="0" algn="just">
              <a:lnSpc>
                <a:spcPct val="100000"/>
              </a:lnSpc>
              <a:buNone/>
            </a:pPr>
            <a:r>
              <a:rPr lang="es-GT" sz="2800" i="1" cap="none" dirty="0">
                <a:latin typeface="Arial Rounded MT Bold" panose="020F0704030504030204" pitchFamily="34" charset="0"/>
              </a:rPr>
              <a:t>L</a:t>
            </a:r>
            <a:r>
              <a:rPr lang="es-GT" sz="2800" i="1" cap="none" dirty="0">
                <a:effectLst/>
                <a:latin typeface="Arial Rounded MT Bold" panose="020F0704030504030204" pitchFamily="34" charset="0"/>
              </a:rPr>
              <a:t>a historia de la computadora es el recuento de los eventos, </a:t>
            </a:r>
            <a:r>
              <a:rPr lang="es-GT" sz="2800" i="1" strike="noStrike" cap="none" dirty="0">
                <a:effectLst/>
                <a:latin typeface="Arial Rounded MT Bold" panose="020F0704030504030204" pitchFamily="34" charset="0"/>
              </a:rPr>
              <a:t>innovaciones</a:t>
            </a:r>
            <a:r>
              <a:rPr lang="es-GT" sz="2800" i="1" cap="none" dirty="0">
                <a:effectLst/>
                <a:latin typeface="Arial Rounded MT Bold" panose="020F0704030504030204" pitchFamily="34" charset="0"/>
              </a:rPr>
              <a:t> y desarrollos tecnológicos del campo de la informática y la automatización, que dieron origen a las máquinas que conocemos como computadoras, computadores u ordenadores.</a:t>
            </a:r>
          </a:p>
          <a:p>
            <a:pPr marL="0" indent="0" algn="just">
              <a:lnSpc>
                <a:spcPct val="110000"/>
              </a:lnSpc>
              <a:buNone/>
            </a:pPr>
            <a:r>
              <a:rPr lang="es-GT" sz="2800" i="1" cap="none" dirty="0">
                <a:latin typeface="Arial Rounded MT Bold" panose="020F0704030504030204" pitchFamily="34" charset="0"/>
              </a:rPr>
              <a:t>L</a:t>
            </a:r>
            <a:r>
              <a:rPr lang="es-GT" sz="2800" i="1" cap="none" dirty="0">
                <a:effectLst/>
                <a:latin typeface="Arial Rounded MT Bold" panose="020F0704030504030204" pitchFamily="34" charset="0"/>
              </a:rPr>
              <a:t>a invención de este tipo de aparatos en el </a:t>
            </a:r>
            <a:r>
              <a:rPr lang="es-GT" sz="2800" i="1" u="none" strike="noStrike" cap="none" dirty="0">
                <a:effectLst/>
                <a:latin typeface="Arial Rounded MT Bold" panose="020F0704030504030204" pitchFamily="34" charset="0"/>
              </a:rPr>
              <a:t>siglo XX </a:t>
            </a:r>
            <a:r>
              <a:rPr lang="es-GT" sz="2800" i="1" cap="none" dirty="0">
                <a:effectLst/>
                <a:latin typeface="Arial Rounded MT Bold" panose="020F0704030504030204" pitchFamily="34" charset="0"/>
              </a:rPr>
              <a:t>revolucionó para siempre la manera en que entendemos los procesos industriales, el tr</a:t>
            </a:r>
            <a:r>
              <a:rPr lang="es-GT" sz="2800" i="1" u="none" strike="noStrike" cap="none" dirty="0">
                <a:effectLst/>
                <a:latin typeface="Arial Rounded MT Bold" panose="020F0704030504030204" pitchFamily="34" charset="0"/>
              </a:rPr>
              <a:t>abajo</a:t>
            </a:r>
            <a:r>
              <a:rPr lang="es-GT" sz="2800" i="1" cap="none" dirty="0">
                <a:effectLst/>
                <a:latin typeface="Arial Rounded MT Bold" panose="020F0704030504030204" pitchFamily="34" charset="0"/>
              </a:rPr>
              <a:t>, la </a:t>
            </a:r>
            <a:r>
              <a:rPr lang="es-GT" sz="2800" i="1" u="none" strike="noStrike" cap="none" dirty="0">
                <a:effectLst/>
                <a:latin typeface="Arial Rounded MT Bold" panose="020F0704030504030204" pitchFamily="34" charset="0"/>
              </a:rPr>
              <a:t>sociedad</a:t>
            </a:r>
            <a:r>
              <a:rPr lang="es-GT" sz="2800" i="1" cap="none" dirty="0">
                <a:effectLst/>
                <a:latin typeface="Arial Rounded MT Bold" panose="020F0704030504030204" pitchFamily="34" charset="0"/>
              </a:rPr>
              <a:t> y un sinfín de otras áreas de nuestra vida.</a:t>
            </a:r>
            <a:br>
              <a:rPr lang="es-GT" sz="2400" b="0" i="0" dirty="0">
                <a:solidFill>
                  <a:srgbClr val="000000"/>
                </a:solidFill>
                <a:effectLst/>
                <a:latin typeface="Open Sans" panose="020B0606030504020204" pitchFamily="34" charset="0"/>
              </a:rPr>
            </a:br>
            <a:endParaRPr lang="es-GT" sz="2600" i="1" cap="none" dirty="0">
              <a:latin typeface="Arial Rounded MT Bold" panose="020F0704030504030204" pitchFamily="34" charset="0"/>
            </a:endParaRPr>
          </a:p>
        </p:txBody>
      </p:sp>
    </p:spTree>
    <p:extLst>
      <p:ext uri="{BB962C8B-B14F-4D97-AF65-F5344CB8AC3E}">
        <p14:creationId xmlns:p14="http://schemas.microsoft.com/office/powerpoint/2010/main" val="16955879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Pascalina - Wikipedia, la enciclopedia libre">
            <a:extLst>
              <a:ext uri="{FF2B5EF4-FFF2-40B4-BE49-F238E27FC236}">
                <a16:creationId xmlns:a16="http://schemas.microsoft.com/office/drawing/2014/main" id="{3543450C-9CD2-5544-DCC2-F8748C1C3E45}"/>
              </a:ext>
            </a:extLst>
          </p:cNvPr>
          <p:cNvPicPr>
            <a:picLocks noGrp="1" noChangeAspect="1" noChangeArrowheads="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1861307" y="792176"/>
            <a:ext cx="4399357" cy="2410813"/>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a:ext uri="{909E8E84-426E-40DD-AFC4-6F175D3DCCD1}">
              <a14:hiddenFill xmlns:a14="http://schemas.microsoft.com/office/drawing/2010/main">
                <a:solidFill>
                  <a:srgbClr val="FFFFFF"/>
                </a:solidFill>
              </a14:hiddenFill>
            </a:ext>
          </a:extLst>
        </p:spPr>
      </p:pic>
      <p:pic>
        <p:nvPicPr>
          <p:cNvPr id="4100" name="Picture 4" descr="La huella europea en el desarrollo de las primeras máquinas de calcular y  computadores &gt;&gt; El Año de Turing &gt;&gt; Blogs EL PAÍS">
            <a:extLst>
              <a:ext uri="{FF2B5EF4-FFF2-40B4-BE49-F238E27FC236}">
                <a16:creationId xmlns:a16="http://schemas.microsoft.com/office/drawing/2014/main" id="{C7DACE4C-164D-B954-B69E-DC914CBB948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88873" y="2534466"/>
            <a:ext cx="4790259" cy="3439918"/>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44736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F6A3DCF-A80F-61DC-211B-A1888AF85447}"/>
              </a:ext>
            </a:extLst>
          </p:cNvPr>
          <p:cNvSpPr>
            <a:spLocks noGrp="1"/>
          </p:cNvSpPr>
          <p:nvPr>
            <p:ph type="title"/>
          </p:nvPr>
        </p:nvSpPr>
        <p:spPr>
          <a:xfrm>
            <a:off x="365761" y="618517"/>
            <a:ext cx="11508376" cy="1596177"/>
          </a:xfrm>
        </p:spPr>
        <p:txBody>
          <a:bodyPr>
            <a:noAutofit/>
          </a:bodyPr>
          <a:lstStyle/>
          <a:p>
            <a:r>
              <a:rPr lang="es-GT" sz="7200" b="1" i="1" cap="none" dirty="0">
                <a:latin typeface="Matura MT Script Capitals" panose="03020802060602070202" pitchFamily="66" charset="0"/>
              </a:rPr>
              <a:t>Primera Computadora Moderna</a:t>
            </a:r>
          </a:p>
        </p:txBody>
      </p:sp>
      <p:pic>
        <p:nvPicPr>
          <p:cNvPr id="5122" name="Picture 2" descr="historia de la computadora mouse Engelbart">
            <a:extLst>
              <a:ext uri="{FF2B5EF4-FFF2-40B4-BE49-F238E27FC236}">
                <a16:creationId xmlns:a16="http://schemas.microsoft.com/office/drawing/2014/main" id="{DF332900-4A57-38D9-3BD6-070CBA663BB1}"/>
              </a:ext>
            </a:extLst>
          </p:cNvPr>
          <p:cNvPicPr>
            <a:picLocks noGrp="1" noChangeAspect="1" noChangeArrowheads="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3137867" y="2841428"/>
            <a:ext cx="5916266" cy="2965529"/>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351401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99B85C4-2E7B-9A34-2B45-3DFF2CC2FD2B}"/>
              </a:ext>
            </a:extLst>
          </p:cNvPr>
          <p:cNvSpPr>
            <a:spLocks noGrp="1"/>
          </p:cNvSpPr>
          <p:nvPr>
            <p:ph type="title"/>
          </p:nvPr>
        </p:nvSpPr>
        <p:spPr>
          <a:xfrm>
            <a:off x="913774" y="474826"/>
            <a:ext cx="10364451" cy="1892266"/>
          </a:xfrm>
        </p:spPr>
        <p:txBody>
          <a:bodyPr>
            <a:normAutofit/>
          </a:bodyPr>
          <a:lstStyle/>
          <a:p>
            <a:r>
              <a:rPr lang="es-GT" sz="8000" b="1" i="1" cap="none" dirty="0">
                <a:latin typeface="Matura MT Script Capitals" panose="03020802060602070202" pitchFamily="66" charset="0"/>
              </a:rPr>
              <a:t>El Ábaco</a:t>
            </a:r>
            <a:br>
              <a:rPr lang="es-GT" sz="3600" b="1" i="1" cap="none" dirty="0">
                <a:latin typeface="Matura MT Script Capitals" panose="03020802060602070202" pitchFamily="66" charset="0"/>
              </a:rPr>
            </a:br>
            <a:endParaRPr lang="es-GT" dirty="0"/>
          </a:p>
        </p:txBody>
      </p:sp>
      <p:sp>
        <p:nvSpPr>
          <p:cNvPr id="3" name="Marcador de contenido 2">
            <a:extLst>
              <a:ext uri="{FF2B5EF4-FFF2-40B4-BE49-F238E27FC236}">
                <a16:creationId xmlns:a16="http://schemas.microsoft.com/office/drawing/2014/main" id="{D0D1261B-526B-1B6E-04F6-87BE116E402A}"/>
              </a:ext>
            </a:extLst>
          </p:cNvPr>
          <p:cNvSpPr>
            <a:spLocks noGrp="1"/>
          </p:cNvSpPr>
          <p:nvPr>
            <p:ph sz="quarter" idx="13"/>
          </p:nvPr>
        </p:nvSpPr>
        <p:spPr>
          <a:xfrm>
            <a:off x="496389" y="1949081"/>
            <a:ext cx="11430000" cy="3424107"/>
          </a:xfrm>
        </p:spPr>
        <p:txBody>
          <a:bodyPr>
            <a:normAutofit/>
          </a:bodyPr>
          <a:lstStyle/>
          <a:p>
            <a:pPr marL="0" indent="0" algn="just">
              <a:lnSpc>
                <a:spcPct val="110000"/>
              </a:lnSpc>
              <a:buNone/>
            </a:pPr>
            <a:r>
              <a:rPr lang="es-GT" sz="2800" i="1" cap="none" dirty="0">
                <a:latin typeface="Arial Rounded MT Bold" panose="020F0704030504030204" pitchFamily="34" charset="0"/>
              </a:rPr>
              <a:t>Es una herramienta que nos sirve para realizar operaciones matemáticas se uso en la antigüedad cuando no existía la escritura de números como hoy lo conocemos. El ábaco a experimentado cambios a lo largo del tiempo hasta convertirse en el ábaco moderno que actualmente esta volviendo a tomar popularidad al ser usado para enseñar la aritmética a los más pequeños.</a:t>
            </a:r>
          </a:p>
        </p:txBody>
      </p:sp>
    </p:spTree>
    <p:extLst>
      <p:ext uri="{BB962C8B-B14F-4D97-AF65-F5344CB8AC3E}">
        <p14:creationId xmlns:p14="http://schemas.microsoft.com/office/powerpoint/2010/main" val="28381919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a:extLst>
              <a:ext uri="{FF2B5EF4-FFF2-40B4-BE49-F238E27FC236}">
                <a16:creationId xmlns:a16="http://schemas.microsoft.com/office/drawing/2014/main" id="{EAFE2C1B-721C-F1AA-CD5A-D1F699FA0E23}"/>
              </a:ext>
            </a:extLst>
          </p:cNvPr>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2065110" y="1192062"/>
            <a:ext cx="4670517" cy="2713732"/>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5" name="Imagen 4">
            <a:extLst>
              <a:ext uri="{FF2B5EF4-FFF2-40B4-BE49-F238E27FC236}">
                <a16:creationId xmlns:a16="http://schemas.microsoft.com/office/drawing/2014/main" id="{5EF06B37-C9B2-E885-C98A-3F3651D5159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45039" y="2952206"/>
            <a:ext cx="4463840" cy="2713732"/>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32877983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a:extLst>
              <a:ext uri="{FF2B5EF4-FFF2-40B4-BE49-F238E27FC236}">
                <a16:creationId xmlns:a16="http://schemas.microsoft.com/office/drawing/2014/main" id="{03A66DF8-139F-B2E4-580C-045211EA292B}"/>
              </a:ext>
            </a:extLst>
          </p:cNvPr>
          <p:cNvPicPr>
            <a:picLocks noChangeAspect="1"/>
          </p:cNvPicPr>
          <p:nvPr/>
        </p:nvPicPr>
        <p:blipFill rotWithShape="1">
          <a:blip r:embed="rId2">
            <a:extLst>
              <a:ext uri="{28A0092B-C50C-407E-A947-70E740481C1C}">
                <a14:useLocalDpi xmlns:a14="http://schemas.microsoft.com/office/drawing/2010/main" val="0"/>
              </a:ext>
            </a:extLst>
          </a:blip>
          <a:srcRect t="13282"/>
          <a:stretch/>
        </p:blipFill>
        <p:spPr bwMode="auto">
          <a:xfrm>
            <a:off x="1696717" y="1051559"/>
            <a:ext cx="5086051" cy="2704012"/>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10" name="Imagen 9">
            <a:extLst>
              <a:ext uri="{FF2B5EF4-FFF2-40B4-BE49-F238E27FC236}">
                <a16:creationId xmlns:a16="http://schemas.microsoft.com/office/drawing/2014/main" id="{3F8DC01D-AA97-C709-53E4-7104560299A4}"/>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096000" y="3080657"/>
            <a:ext cx="3927290" cy="2823754"/>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3330824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0F2ED16-B3FB-01A7-451B-CB0536B3D46B}"/>
              </a:ext>
            </a:extLst>
          </p:cNvPr>
          <p:cNvSpPr>
            <a:spLocks noGrp="1"/>
          </p:cNvSpPr>
          <p:nvPr>
            <p:ph type="title"/>
          </p:nvPr>
        </p:nvSpPr>
        <p:spPr>
          <a:xfrm>
            <a:off x="418012" y="1164875"/>
            <a:ext cx="11351622" cy="4528249"/>
          </a:xfrm>
        </p:spPr>
        <p:txBody>
          <a:bodyPr>
            <a:noAutofit/>
          </a:bodyPr>
          <a:lstStyle/>
          <a:p>
            <a:r>
              <a:rPr lang="es-GT" sz="8800" b="1" i="1" u="none" strike="noStrike" cap="none" dirty="0">
                <a:solidFill>
                  <a:srgbClr val="000000"/>
                </a:solidFill>
                <a:effectLst/>
                <a:latin typeface="Matura MT Script Capitals" panose="03020802060602070202" pitchFamily="66" charset="0"/>
              </a:rPr>
              <a:t>Tipos de Ordenadores </a:t>
            </a:r>
            <a:r>
              <a:rPr lang="es-GT" sz="8800" b="1" i="1" cap="none" dirty="0">
                <a:solidFill>
                  <a:srgbClr val="000000"/>
                </a:solidFill>
                <a:latin typeface="Matura MT Script Capitals" panose="03020802060602070202" pitchFamily="66" charset="0"/>
              </a:rPr>
              <a:t>A</a:t>
            </a:r>
            <a:r>
              <a:rPr lang="es-GT" sz="8800" b="1" i="1" u="none" strike="noStrike" cap="none" dirty="0">
                <a:solidFill>
                  <a:srgbClr val="000000"/>
                </a:solidFill>
                <a:effectLst/>
                <a:latin typeface="Matura MT Script Capitals" panose="03020802060602070202" pitchFamily="66" charset="0"/>
              </a:rPr>
              <a:t>ntiguos</a:t>
            </a:r>
            <a:endParaRPr lang="es-GT" sz="8800" b="1" i="1" cap="none" dirty="0">
              <a:latin typeface="Matura MT Script Capitals" panose="03020802060602070202" pitchFamily="66" charset="0"/>
            </a:endParaRPr>
          </a:p>
        </p:txBody>
      </p:sp>
    </p:spTree>
    <p:extLst>
      <p:ext uri="{BB962C8B-B14F-4D97-AF65-F5344CB8AC3E}">
        <p14:creationId xmlns:p14="http://schemas.microsoft.com/office/powerpoint/2010/main" val="40578585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47AE537-6375-EF10-BC92-74FE37CE1D30}"/>
              </a:ext>
            </a:extLst>
          </p:cNvPr>
          <p:cNvSpPr>
            <a:spLocks noGrp="1"/>
          </p:cNvSpPr>
          <p:nvPr>
            <p:ph type="title"/>
          </p:nvPr>
        </p:nvSpPr>
        <p:spPr>
          <a:xfrm>
            <a:off x="913149" y="268712"/>
            <a:ext cx="10364451" cy="1596177"/>
          </a:xfrm>
        </p:spPr>
        <p:txBody>
          <a:bodyPr>
            <a:normAutofit/>
          </a:bodyPr>
          <a:lstStyle/>
          <a:p>
            <a:r>
              <a:rPr lang="es-GT" sz="8000" b="1" i="1" cap="none" dirty="0">
                <a:solidFill>
                  <a:srgbClr val="000000"/>
                </a:solidFill>
                <a:latin typeface="Matura MT Script Capitals" panose="03020802060602070202" pitchFamily="66" charset="0"/>
              </a:rPr>
              <a:t>A</a:t>
            </a:r>
            <a:r>
              <a:rPr lang="es-GT" sz="8000" b="1" i="1" u="none" strike="noStrike" cap="none" dirty="0">
                <a:solidFill>
                  <a:srgbClr val="000000"/>
                </a:solidFill>
                <a:effectLst/>
                <a:latin typeface="Matura MT Script Capitals" panose="03020802060602070202" pitchFamily="66" charset="0"/>
              </a:rPr>
              <a:t>pple </a:t>
            </a:r>
            <a:r>
              <a:rPr lang="es-GT" sz="8000" b="1" i="1" cap="none" dirty="0">
                <a:solidFill>
                  <a:srgbClr val="000000"/>
                </a:solidFill>
                <a:latin typeface="Matura MT Script Capitals" panose="03020802060602070202" pitchFamily="66" charset="0"/>
              </a:rPr>
              <a:t>M</a:t>
            </a:r>
            <a:r>
              <a:rPr lang="es-GT" sz="8000" b="1" i="1" u="none" strike="noStrike" cap="none" dirty="0">
                <a:solidFill>
                  <a:srgbClr val="000000"/>
                </a:solidFill>
                <a:effectLst/>
                <a:latin typeface="Matura MT Script Capitals" panose="03020802060602070202" pitchFamily="66" charset="0"/>
              </a:rPr>
              <a:t>acintosh </a:t>
            </a:r>
            <a:endParaRPr lang="es-GT" sz="8000" b="1" i="1" cap="none" dirty="0">
              <a:latin typeface="Matura MT Script Capitals" panose="03020802060602070202" pitchFamily="66" charset="0"/>
            </a:endParaRPr>
          </a:p>
        </p:txBody>
      </p:sp>
      <p:sp>
        <p:nvSpPr>
          <p:cNvPr id="3" name="Marcador de contenido 2">
            <a:extLst>
              <a:ext uri="{FF2B5EF4-FFF2-40B4-BE49-F238E27FC236}">
                <a16:creationId xmlns:a16="http://schemas.microsoft.com/office/drawing/2014/main" id="{DECBFF0B-87CC-9F5B-4826-680EADF80A7A}"/>
              </a:ext>
            </a:extLst>
          </p:cNvPr>
          <p:cNvSpPr>
            <a:spLocks noGrp="1"/>
          </p:cNvSpPr>
          <p:nvPr>
            <p:ph sz="quarter" idx="13"/>
          </p:nvPr>
        </p:nvSpPr>
        <p:spPr>
          <a:xfrm>
            <a:off x="181629" y="1716946"/>
            <a:ext cx="11810074" cy="3424107"/>
          </a:xfrm>
        </p:spPr>
        <p:txBody>
          <a:bodyPr>
            <a:normAutofit/>
          </a:bodyPr>
          <a:lstStyle/>
          <a:p>
            <a:pPr marL="0" indent="0" algn="just">
              <a:lnSpc>
                <a:spcPct val="100000"/>
              </a:lnSpc>
              <a:buNone/>
            </a:pPr>
            <a:r>
              <a:rPr lang="es-GT" sz="2800" i="1" cap="none" dirty="0">
                <a:solidFill>
                  <a:srgbClr val="000000"/>
                </a:solidFill>
                <a:latin typeface="Arial Rounded MT Bold" panose="020F0704030504030204" pitchFamily="34" charset="0"/>
              </a:rPr>
              <a:t>E</a:t>
            </a:r>
            <a:r>
              <a:rPr lang="es-GT" sz="2800" b="0" i="1" u="none" strike="noStrike" cap="none" dirty="0">
                <a:solidFill>
                  <a:srgbClr val="000000"/>
                </a:solidFill>
                <a:effectLst/>
                <a:latin typeface="Arial Rounded MT Bold" panose="020F0704030504030204" pitchFamily="34" charset="0"/>
              </a:rPr>
              <a:t>l Macintosh fue el ordenador personal original de la empresa Apple que inició una línea de productos que se mantiene hasta el día de hoy orientada inicialmente al mercado de consumo masivo.</a:t>
            </a:r>
            <a:endParaRPr lang="es-GT" sz="2800" i="1" cap="none" dirty="0">
              <a:latin typeface="Arial Rounded MT Bold" panose="020F0704030504030204" pitchFamily="34" charset="0"/>
            </a:endParaRPr>
          </a:p>
        </p:txBody>
      </p:sp>
      <p:pic>
        <p:nvPicPr>
          <p:cNvPr id="4" name="Marcador de contenido 3">
            <a:extLst>
              <a:ext uri="{FF2B5EF4-FFF2-40B4-BE49-F238E27FC236}">
                <a16:creationId xmlns:a16="http://schemas.microsoft.com/office/drawing/2014/main" id="{9E047029-A7EA-1D3A-4296-504D3D9E74B4}"/>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000601" y="3750343"/>
            <a:ext cx="3725175" cy="2485538"/>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2964816309"/>
      </p:ext>
    </p:extLst>
  </p:cSld>
  <p:clrMapOvr>
    <a:masterClrMapping/>
  </p:clrMapOvr>
</p:sld>
</file>

<file path=ppt/theme/theme1.xml><?xml version="1.0" encoding="utf-8"?>
<a:theme xmlns:a="http://schemas.openxmlformats.org/drawingml/2006/main" name="Gota">
  <a:themeElements>
    <a:clrScheme name="Droplet">
      <a:dk1>
        <a:sysClr val="windowText" lastClr="000000"/>
      </a:dk1>
      <a:lt1>
        <a:sysClr val="window" lastClr="FFFFFF"/>
      </a:lt1>
      <a:dk2>
        <a:srgbClr val="27537E"/>
      </a:dk2>
      <a:lt2>
        <a:srgbClr val="AABED7"/>
      </a:lt2>
      <a:accent1>
        <a:srgbClr val="E34B7A"/>
      </a:accent1>
      <a:accent2>
        <a:srgbClr val="AC339A"/>
      </a:accent2>
      <a:accent3>
        <a:srgbClr val="6953B7"/>
      </a:accent3>
      <a:accent4>
        <a:srgbClr val="1D7EAB"/>
      </a:accent4>
      <a:accent5>
        <a:srgbClr val="43AFD6"/>
      </a:accent5>
      <a:accent6>
        <a:srgbClr val="DE85E1"/>
      </a:accent6>
      <a:hlink>
        <a:srgbClr val="ED87A6"/>
      </a:hlink>
      <a:folHlink>
        <a:srgbClr val="C99EAC"/>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78000"/>
                <a:shade val="100000"/>
                <a:hueMod val="136000"/>
                <a:satMod val="160000"/>
                <a:lumMod val="105000"/>
              </a:schemeClr>
            </a:gs>
            <a:gs pos="100000">
              <a:schemeClr val="phClr">
                <a:shade val="92000"/>
                <a:satMod val="170000"/>
                <a:lumMod val="96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C71B277C-C29A-4BA0-A7BA-43502DF21AB3}"/>
    </a:ext>
  </a:extLst>
</a:theme>
</file>

<file path=docProps/app.xml><?xml version="1.0" encoding="utf-8"?>
<Properties xmlns="http://schemas.openxmlformats.org/officeDocument/2006/extended-properties" xmlns:vt="http://schemas.openxmlformats.org/officeDocument/2006/docPropsVTypes">
  <Template>TM04033925[[fn=Gota]]</Template>
  <TotalTime>109</TotalTime>
  <Words>579</Words>
  <Application>Microsoft Office PowerPoint</Application>
  <PresentationFormat>Panorámica</PresentationFormat>
  <Paragraphs>33</Paragraphs>
  <Slides>19</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19</vt:i4>
      </vt:variant>
    </vt:vector>
  </HeadingPairs>
  <TitlesOfParts>
    <vt:vector size="26" baseType="lpstr">
      <vt:lpstr>Arial</vt:lpstr>
      <vt:lpstr>Arial Rounded MT Bold</vt:lpstr>
      <vt:lpstr>Calibri</vt:lpstr>
      <vt:lpstr>Matura MT Script Capitals</vt:lpstr>
      <vt:lpstr>Open Sans</vt:lpstr>
      <vt:lpstr>Tw Cen MT</vt:lpstr>
      <vt:lpstr>Gota</vt:lpstr>
      <vt:lpstr>“Tipos de Computadoras”</vt:lpstr>
      <vt:lpstr>Historia de la Computadora </vt:lpstr>
      <vt:lpstr>Presentación de PowerPoint</vt:lpstr>
      <vt:lpstr>Primera Computadora Moderna</vt:lpstr>
      <vt:lpstr>El Ábaco </vt:lpstr>
      <vt:lpstr>Presentación de PowerPoint</vt:lpstr>
      <vt:lpstr>Presentación de PowerPoint</vt:lpstr>
      <vt:lpstr>Tipos de Ordenadores Antiguos</vt:lpstr>
      <vt:lpstr>Apple Macintosh </vt:lpstr>
      <vt:lpstr>Compaq Portátil</vt:lpstr>
      <vt:lpstr>IBM  PC </vt:lpstr>
      <vt:lpstr>Amstrad CPC 464 </vt:lpstr>
      <vt:lpstr>Presentación de PowerPoint</vt:lpstr>
      <vt:lpstr>Computadora de Escritorio </vt:lpstr>
      <vt:lpstr>Laptop </vt:lpstr>
      <vt:lpstr>Mini Computadora </vt:lpstr>
      <vt:lpstr>Supercomputadora </vt:lpstr>
      <vt:lpstr>Smartphone </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“Tipos de Computadoras”</dc:title>
  <dc:creator>Lesly Pérez</dc:creator>
  <cp:lastModifiedBy>Nido 0019</cp:lastModifiedBy>
  <cp:revision>1</cp:revision>
  <dcterms:created xsi:type="dcterms:W3CDTF">2022-06-14T15:04:11Z</dcterms:created>
  <dcterms:modified xsi:type="dcterms:W3CDTF">2022-06-14T16:53:50Z</dcterms:modified>
</cp:coreProperties>
</file>