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GT"/>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GT"/>
          </a:p>
        </p:txBody>
      </p:sp>
      <p:sp>
        <p:nvSpPr>
          <p:cNvPr id="4" name="Marcador de fecha 3"/>
          <p:cNvSpPr>
            <a:spLocks noGrp="1"/>
          </p:cNvSpPr>
          <p:nvPr>
            <p:ph type="dt" sz="half" idx="10"/>
          </p:nvPr>
        </p:nvSpPr>
        <p:spPr/>
        <p:txBody>
          <a:bodyPr/>
          <a:lstStyle/>
          <a:p>
            <a:fld id="{618A9AE2-EF1A-4C61-A5E0-00AA6873B9F3}" type="datetimeFigureOut">
              <a:rPr lang="es-GT" smtClean="0"/>
              <a:t>7/10/2021</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7ED99145-7F04-465F-A006-EF4CAFB27CBF}" type="slidenum">
              <a:rPr lang="es-GT" smtClean="0"/>
              <a:t>‹Nº›</a:t>
            </a:fld>
            <a:endParaRPr lang="es-GT"/>
          </a:p>
        </p:txBody>
      </p:sp>
    </p:spTree>
    <p:extLst>
      <p:ext uri="{BB962C8B-B14F-4D97-AF65-F5344CB8AC3E}">
        <p14:creationId xmlns:p14="http://schemas.microsoft.com/office/powerpoint/2010/main" val="72374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GT"/>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4" name="Marcador de fecha 3"/>
          <p:cNvSpPr>
            <a:spLocks noGrp="1"/>
          </p:cNvSpPr>
          <p:nvPr>
            <p:ph type="dt" sz="half" idx="10"/>
          </p:nvPr>
        </p:nvSpPr>
        <p:spPr/>
        <p:txBody>
          <a:bodyPr/>
          <a:lstStyle/>
          <a:p>
            <a:fld id="{618A9AE2-EF1A-4C61-A5E0-00AA6873B9F3}" type="datetimeFigureOut">
              <a:rPr lang="es-GT" smtClean="0"/>
              <a:t>7/10/2021</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7ED99145-7F04-465F-A006-EF4CAFB27CBF}" type="slidenum">
              <a:rPr lang="es-GT" smtClean="0"/>
              <a:t>‹Nº›</a:t>
            </a:fld>
            <a:endParaRPr lang="es-GT"/>
          </a:p>
        </p:txBody>
      </p:sp>
    </p:spTree>
    <p:extLst>
      <p:ext uri="{BB962C8B-B14F-4D97-AF65-F5344CB8AC3E}">
        <p14:creationId xmlns:p14="http://schemas.microsoft.com/office/powerpoint/2010/main" val="836907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GT"/>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4" name="Marcador de fecha 3"/>
          <p:cNvSpPr>
            <a:spLocks noGrp="1"/>
          </p:cNvSpPr>
          <p:nvPr>
            <p:ph type="dt" sz="half" idx="10"/>
          </p:nvPr>
        </p:nvSpPr>
        <p:spPr/>
        <p:txBody>
          <a:bodyPr/>
          <a:lstStyle/>
          <a:p>
            <a:fld id="{618A9AE2-EF1A-4C61-A5E0-00AA6873B9F3}" type="datetimeFigureOut">
              <a:rPr lang="es-GT" smtClean="0"/>
              <a:t>7/10/2021</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7ED99145-7F04-465F-A006-EF4CAFB27CBF}" type="slidenum">
              <a:rPr lang="es-GT" smtClean="0"/>
              <a:t>‹Nº›</a:t>
            </a:fld>
            <a:endParaRPr lang="es-GT"/>
          </a:p>
        </p:txBody>
      </p:sp>
    </p:spTree>
    <p:extLst>
      <p:ext uri="{BB962C8B-B14F-4D97-AF65-F5344CB8AC3E}">
        <p14:creationId xmlns:p14="http://schemas.microsoft.com/office/powerpoint/2010/main" val="3727546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GT"/>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4" name="Marcador de fecha 3"/>
          <p:cNvSpPr>
            <a:spLocks noGrp="1"/>
          </p:cNvSpPr>
          <p:nvPr>
            <p:ph type="dt" sz="half" idx="10"/>
          </p:nvPr>
        </p:nvSpPr>
        <p:spPr/>
        <p:txBody>
          <a:bodyPr/>
          <a:lstStyle/>
          <a:p>
            <a:fld id="{618A9AE2-EF1A-4C61-A5E0-00AA6873B9F3}" type="datetimeFigureOut">
              <a:rPr lang="es-GT" smtClean="0"/>
              <a:t>7/10/2021</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7ED99145-7F04-465F-A006-EF4CAFB27CBF}" type="slidenum">
              <a:rPr lang="es-GT" smtClean="0"/>
              <a:t>‹Nº›</a:t>
            </a:fld>
            <a:endParaRPr lang="es-GT"/>
          </a:p>
        </p:txBody>
      </p:sp>
    </p:spTree>
    <p:extLst>
      <p:ext uri="{BB962C8B-B14F-4D97-AF65-F5344CB8AC3E}">
        <p14:creationId xmlns:p14="http://schemas.microsoft.com/office/powerpoint/2010/main" val="240329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GT"/>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18A9AE2-EF1A-4C61-A5E0-00AA6873B9F3}" type="datetimeFigureOut">
              <a:rPr lang="es-GT" smtClean="0"/>
              <a:t>7/10/2021</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7ED99145-7F04-465F-A006-EF4CAFB27CBF}" type="slidenum">
              <a:rPr lang="es-GT" smtClean="0"/>
              <a:t>‹Nº›</a:t>
            </a:fld>
            <a:endParaRPr lang="es-GT"/>
          </a:p>
        </p:txBody>
      </p:sp>
    </p:spTree>
    <p:extLst>
      <p:ext uri="{BB962C8B-B14F-4D97-AF65-F5344CB8AC3E}">
        <p14:creationId xmlns:p14="http://schemas.microsoft.com/office/powerpoint/2010/main" val="1188113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GT"/>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5" name="Marcador de fecha 4"/>
          <p:cNvSpPr>
            <a:spLocks noGrp="1"/>
          </p:cNvSpPr>
          <p:nvPr>
            <p:ph type="dt" sz="half" idx="10"/>
          </p:nvPr>
        </p:nvSpPr>
        <p:spPr/>
        <p:txBody>
          <a:bodyPr/>
          <a:lstStyle/>
          <a:p>
            <a:fld id="{618A9AE2-EF1A-4C61-A5E0-00AA6873B9F3}" type="datetimeFigureOut">
              <a:rPr lang="es-GT" smtClean="0"/>
              <a:t>7/10/2021</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7ED99145-7F04-465F-A006-EF4CAFB27CBF}" type="slidenum">
              <a:rPr lang="es-GT" smtClean="0"/>
              <a:t>‹Nº›</a:t>
            </a:fld>
            <a:endParaRPr lang="es-GT"/>
          </a:p>
        </p:txBody>
      </p:sp>
    </p:spTree>
    <p:extLst>
      <p:ext uri="{BB962C8B-B14F-4D97-AF65-F5344CB8AC3E}">
        <p14:creationId xmlns:p14="http://schemas.microsoft.com/office/powerpoint/2010/main" val="450185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GT"/>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7" name="Marcador de fecha 6"/>
          <p:cNvSpPr>
            <a:spLocks noGrp="1"/>
          </p:cNvSpPr>
          <p:nvPr>
            <p:ph type="dt" sz="half" idx="10"/>
          </p:nvPr>
        </p:nvSpPr>
        <p:spPr/>
        <p:txBody>
          <a:bodyPr/>
          <a:lstStyle/>
          <a:p>
            <a:fld id="{618A9AE2-EF1A-4C61-A5E0-00AA6873B9F3}" type="datetimeFigureOut">
              <a:rPr lang="es-GT" smtClean="0"/>
              <a:t>7/10/2021</a:t>
            </a:fld>
            <a:endParaRPr lang="es-GT"/>
          </a:p>
        </p:txBody>
      </p:sp>
      <p:sp>
        <p:nvSpPr>
          <p:cNvPr id="8" name="Marcador de pie de página 7"/>
          <p:cNvSpPr>
            <a:spLocks noGrp="1"/>
          </p:cNvSpPr>
          <p:nvPr>
            <p:ph type="ftr" sz="quarter" idx="11"/>
          </p:nvPr>
        </p:nvSpPr>
        <p:spPr/>
        <p:txBody>
          <a:bodyPr/>
          <a:lstStyle/>
          <a:p>
            <a:endParaRPr lang="es-GT"/>
          </a:p>
        </p:txBody>
      </p:sp>
      <p:sp>
        <p:nvSpPr>
          <p:cNvPr id="9" name="Marcador de número de diapositiva 8"/>
          <p:cNvSpPr>
            <a:spLocks noGrp="1"/>
          </p:cNvSpPr>
          <p:nvPr>
            <p:ph type="sldNum" sz="quarter" idx="12"/>
          </p:nvPr>
        </p:nvSpPr>
        <p:spPr/>
        <p:txBody>
          <a:bodyPr/>
          <a:lstStyle/>
          <a:p>
            <a:fld id="{7ED99145-7F04-465F-A006-EF4CAFB27CBF}" type="slidenum">
              <a:rPr lang="es-GT" smtClean="0"/>
              <a:t>‹Nº›</a:t>
            </a:fld>
            <a:endParaRPr lang="es-GT"/>
          </a:p>
        </p:txBody>
      </p:sp>
    </p:spTree>
    <p:extLst>
      <p:ext uri="{BB962C8B-B14F-4D97-AF65-F5344CB8AC3E}">
        <p14:creationId xmlns:p14="http://schemas.microsoft.com/office/powerpoint/2010/main" val="3847243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GT"/>
          </a:p>
        </p:txBody>
      </p:sp>
      <p:sp>
        <p:nvSpPr>
          <p:cNvPr id="3" name="Marcador de fecha 2"/>
          <p:cNvSpPr>
            <a:spLocks noGrp="1"/>
          </p:cNvSpPr>
          <p:nvPr>
            <p:ph type="dt" sz="half" idx="10"/>
          </p:nvPr>
        </p:nvSpPr>
        <p:spPr/>
        <p:txBody>
          <a:bodyPr/>
          <a:lstStyle/>
          <a:p>
            <a:fld id="{618A9AE2-EF1A-4C61-A5E0-00AA6873B9F3}" type="datetimeFigureOut">
              <a:rPr lang="es-GT" smtClean="0"/>
              <a:t>7/10/2021</a:t>
            </a:fld>
            <a:endParaRPr lang="es-GT"/>
          </a:p>
        </p:txBody>
      </p:sp>
      <p:sp>
        <p:nvSpPr>
          <p:cNvPr id="4" name="Marcador de pie de página 3"/>
          <p:cNvSpPr>
            <a:spLocks noGrp="1"/>
          </p:cNvSpPr>
          <p:nvPr>
            <p:ph type="ftr" sz="quarter" idx="11"/>
          </p:nvPr>
        </p:nvSpPr>
        <p:spPr/>
        <p:txBody>
          <a:bodyPr/>
          <a:lstStyle/>
          <a:p>
            <a:endParaRPr lang="es-GT"/>
          </a:p>
        </p:txBody>
      </p:sp>
      <p:sp>
        <p:nvSpPr>
          <p:cNvPr id="5" name="Marcador de número de diapositiva 4"/>
          <p:cNvSpPr>
            <a:spLocks noGrp="1"/>
          </p:cNvSpPr>
          <p:nvPr>
            <p:ph type="sldNum" sz="quarter" idx="12"/>
          </p:nvPr>
        </p:nvSpPr>
        <p:spPr/>
        <p:txBody>
          <a:bodyPr/>
          <a:lstStyle/>
          <a:p>
            <a:fld id="{7ED99145-7F04-465F-A006-EF4CAFB27CBF}" type="slidenum">
              <a:rPr lang="es-GT" smtClean="0"/>
              <a:t>‹Nº›</a:t>
            </a:fld>
            <a:endParaRPr lang="es-GT"/>
          </a:p>
        </p:txBody>
      </p:sp>
    </p:spTree>
    <p:extLst>
      <p:ext uri="{BB962C8B-B14F-4D97-AF65-F5344CB8AC3E}">
        <p14:creationId xmlns:p14="http://schemas.microsoft.com/office/powerpoint/2010/main" val="423717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18A9AE2-EF1A-4C61-A5E0-00AA6873B9F3}" type="datetimeFigureOut">
              <a:rPr lang="es-GT" smtClean="0"/>
              <a:t>7/10/2021</a:t>
            </a:fld>
            <a:endParaRPr lang="es-GT"/>
          </a:p>
        </p:txBody>
      </p:sp>
      <p:sp>
        <p:nvSpPr>
          <p:cNvPr id="3" name="Marcador de pie de página 2"/>
          <p:cNvSpPr>
            <a:spLocks noGrp="1"/>
          </p:cNvSpPr>
          <p:nvPr>
            <p:ph type="ftr" sz="quarter" idx="11"/>
          </p:nvPr>
        </p:nvSpPr>
        <p:spPr/>
        <p:txBody>
          <a:bodyPr/>
          <a:lstStyle/>
          <a:p>
            <a:endParaRPr lang="es-GT"/>
          </a:p>
        </p:txBody>
      </p:sp>
      <p:sp>
        <p:nvSpPr>
          <p:cNvPr id="4" name="Marcador de número de diapositiva 3"/>
          <p:cNvSpPr>
            <a:spLocks noGrp="1"/>
          </p:cNvSpPr>
          <p:nvPr>
            <p:ph type="sldNum" sz="quarter" idx="12"/>
          </p:nvPr>
        </p:nvSpPr>
        <p:spPr/>
        <p:txBody>
          <a:bodyPr/>
          <a:lstStyle/>
          <a:p>
            <a:fld id="{7ED99145-7F04-465F-A006-EF4CAFB27CBF}" type="slidenum">
              <a:rPr lang="es-GT" smtClean="0"/>
              <a:t>‹Nº›</a:t>
            </a:fld>
            <a:endParaRPr lang="es-GT"/>
          </a:p>
        </p:txBody>
      </p:sp>
    </p:spTree>
    <p:extLst>
      <p:ext uri="{BB962C8B-B14F-4D97-AF65-F5344CB8AC3E}">
        <p14:creationId xmlns:p14="http://schemas.microsoft.com/office/powerpoint/2010/main" val="3871376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GT"/>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18A9AE2-EF1A-4C61-A5E0-00AA6873B9F3}" type="datetimeFigureOut">
              <a:rPr lang="es-GT" smtClean="0"/>
              <a:t>7/10/2021</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7ED99145-7F04-465F-A006-EF4CAFB27CBF}" type="slidenum">
              <a:rPr lang="es-GT" smtClean="0"/>
              <a:t>‹Nº›</a:t>
            </a:fld>
            <a:endParaRPr lang="es-GT"/>
          </a:p>
        </p:txBody>
      </p:sp>
    </p:spTree>
    <p:extLst>
      <p:ext uri="{BB962C8B-B14F-4D97-AF65-F5344CB8AC3E}">
        <p14:creationId xmlns:p14="http://schemas.microsoft.com/office/powerpoint/2010/main" val="250967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GT"/>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18A9AE2-EF1A-4C61-A5E0-00AA6873B9F3}" type="datetimeFigureOut">
              <a:rPr lang="es-GT" smtClean="0"/>
              <a:t>7/10/2021</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7ED99145-7F04-465F-A006-EF4CAFB27CBF}" type="slidenum">
              <a:rPr lang="es-GT" smtClean="0"/>
              <a:t>‹Nº›</a:t>
            </a:fld>
            <a:endParaRPr lang="es-GT"/>
          </a:p>
        </p:txBody>
      </p:sp>
    </p:spTree>
    <p:extLst>
      <p:ext uri="{BB962C8B-B14F-4D97-AF65-F5344CB8AC3E}">
        <p14:creationId xmlns:p14="http://schemas.microsoft.com/office/powerpoint/2010/main" val="2868865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GT"/>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A9AE2-EF1A-4C61-A5E0-00AA6873B9F3}" type="datetimeFigureOut">
              <a:rPr lang="es-GT" smtClean="0"/>
              <a:t>7/10/2021</a:t>
            </a:fld>
            <a:endParaRPr lang="es-GT"/>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D99145-7F04-465F-A006-EF4CAFB27CBF}" type="slidenum">
              <a:rPr lang="es-GT" smtClean="0"/>
              <a:t>‹Nº›</a:t>
            </a:fld>
            <a:endParaRPr lang="es-GT"/>
          </a:p>
        </p:txBody>
      </p:sp>
    </p:spTree>
    <p:extLst>
      <p:ext uri="{BB962C8B-B14F-4D97-AF65-F5344CB8AC3E}">
        <p14:creationId xmlns:p14="http://schemas.microsoft.com/office/powerpoint/2010/main" val="2115233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psicologia-online.com/como-hacer-un-ejercicio-de-introspeccion-3960.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Rectángulo 3"/>
          <p:cNvSpPr/>
          <p:nvPr/>
        </p:nvSpPr>
        <p:spPr>
          <a:xfrm>
            <a:off x="0" y="614363"/>
            <a:ext cx="12192000" cy="671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
        <p:nvSpPr>
          <p:cNvPr id="5" name="Estrella de 5 puntas 4"/>
          <p:cNvSpPr/>
          <p:nvPr/>
        </p:nvSpPr>
        <p:spPr>
          <a:xfrm>
            <a:off x="785813" y="2814638"/>
            <a:ext cx="1585912" cy="14859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
        <p:nvSpPr>
          <p:cNvPr id="6" name="Estrella de 5 puntas 5"/>
          <p:cNvSpPr/>
          <p:nvPr/>
        </p:nvSpPr>
        <p:spPr>
          <a:xfrm>
            <a:off x="1757362" y="4114800"/>
            <a:ext cx="1114425" cy="1171575"/>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
        <p:nvSpPr>
          <p:cNvPr id="7" name="Rectángulo 6"/>
          <p:cNvSpPr/>
          <p:nvPr/>
        </p:nvSpPr>
        <p:spPr>
          <a:xfrm>
            <a:off x="4304425" y="2981623"/>
            <a:ext cx="7554202" cy="3046988"/>
          </a:xfrm>
          <a:prstGeom prst="rect">
            <a:avLst/>
          </a:prstGeom>
          <a:noFill/>
        </p:spPr>
        <p:txBody>
          <a:bodyPr wrap="square" lIns="91440" tIns="45720" rIns="91440" bIns="45720">
            <a:spAutoFit/>
          </a:bodyPr>
          <a:lstStyle/>
          <a:p>
            <a:r>
              <a:rPr lang="es-ES" sz="4800" b="0" cap="none" spc="0" dirty="0" err="1" smtClean="0">
                <a:ln w="0"/>
                <a:solidFill>
                  <a:schemeClr val="tx1"/>
                </a:solidFill>
                <a:effectLst>
                  <a:outerShdw blurRad="38100" dist="19050" dir="2700000" algn="tl" rotWithShape="0">
                    <a:schemeClr val="dk1">
                      <a:alpha val="40000"/>
                    </a:schemeClr>
                  </a:outerShdw>
                </a:effectLst>
                <a:latin typeface="AR ESSENCE" panose="02000000000000000000" pitchFamily="2" charset="0"/>
              </a:rPr>
              <a:t>Melin</a:t>
            </a:r>
            <a:r>
              <a:rPr lang="es-ES" sz="4800" b="0" cap="none" spc="0" dirty="0" smtClean="0">
                <a:ln w="0"/>
                <a:solidFill>
                  <a:schemeClr val="tx1"/>
                </a:solidFill>
                <a:effectLst>
                  <a:outerShdw blurRad="38100" dist="19050" dir="2700000" algn="tl" rotWithShape="0">
                    <a:schemeClr val="dk1">
                      <a:alpha val="40000"/>
                    </a:schemeClr>
                  </a:outerShdw>
                </a:effectLst>
                <a:latin typeface="AR ESSENCE" panose="02000000000000000000" pitchFamily="2" charset="0"/>
              </a:rPr>
              <a:t> Yanira García Martínez</a:t>
            </a:r>
          </a:p>
          <a:p>
            <a:r>
              <a:rPr lang="es-ES" sz="4800" dirty="0" smtClean="0">
                <a:ln w="0"/>
                <a:effectLst>
                  <a:outerShdw blurRad="38100" dist="19050" dir="2700000" algn="tl" rotWithShape="0">
                    <a:schemeClr val="dk1">
                      <a:alpha val="40000"/>
                    </a:schemeClr>
                  </a:outerShdw>
                </a:effectLst>
                <a:latin typeface="AR ESSENCE" panose="02000000000000000000" pitchFamily="2" charset="0"/>
              </a:rPr>
              <a:t>Sexto Secretariado Bilingüe </a:t>
            </a:r>
          </a:p>
          <a:p>
            <a:r>
              <a:rPr lang="es-ES" sz="4800" b="0" cap="none" spc="0" dirty="0" smtClean="0">
                <a:ln w="0"/>
                <a:solidFill>
                  <a:schemeClr val="tx1"/>
                </a:solidFill>
                <a:effectLst>
                  <a:outerShdw blurRad="38100" dist="19050" dir="2700000" algn="tl" rotWithShape="0">
                    <a:schemeClr val="dk1">
                      <a:alpha val="40000"/>
                    </a:schemeClr>
                  </a:outerShdw>
                </a:effectLst>
                <a:latin typeface="AR ESSENCE" panose="02000000000000000000" pitchFamily="2" charset="0"/>
              </a:rPr>
              <a:t>Computación </a:t>
            </a:r>
          </a:p>
          <a:p>
            <a:r>
              <a:rPr lang="es-ES" sz="4800" dirty="0" smtClean="0">
                <a:ln w="0"/>
                <a:effectLst>
                  <a:outerShdw blurRad="38100" dist="19050" dir="2700000" algn="tl" rotWithShape="0">
                    <a:schemeClr val="dk1">
                      <a:alpha val="40000"/>
                    </a:schemeClr>
                  </a:outerShdw>
                </a:effectLst>
                <a:latin typeface="AR ESSENCE" panose="02000000000000000000" pitchFamily="2" charset="0"/>
              </a:rPr>
              <a:t>Yesica Argueta </a:t>
            </a:r>
            <a:endParaRPr lang="es-ES" sz="4800" b="0" cap="none" spc="0" dirty="0">
              <a:ln w="0"/>
              <a:solidFill>
                <a:schemeClr val="tx1"/>
              </a:solidFill>
              <a:effectLst>
                <a:outerShdw blurRad="38100" dist="19050" dir="2700000" algn="tl" rotWithShape="0">
                  <a:schemeClr val="dk1">
                    <a:alpha val="40000"/>
                  </a:schemeClr>
                </a:outerShdw>
              </a:effectLst>
              <a:latin typeface="AR ESSENCE" panose="02000000000000000000" pitchFamily="2" charset="0"/>
            </a:endParaRPr>
          </a:p>
        </p:txBody>
      </p:sp>
    </p:spTree>
    <p:extLst>
      <p:ext uri="{BB962C8B-B14F-4D97-AF65-F5344CB8AC3E}">
        <p14:creationId xmlns:p14="http://schemas.microsoft.com/office/powerpoint/2010/main" val="3039027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Rectángulo 1"/>
          <p:cNvSpPr/>
          <p:nvPr/>
        </p:nvSpPr>
        <p:spPr>
          <a:xfrm>
            <a:off x="824088" y="550672"/>
            <a:ext cx="10916356" cy="1477328"/>
          </a:xfrm>
          <a:prstGeom prst="rect">
            <a:avLst/>
          </a:prstGeom>
        </p:spPr>
        <p:txBody>
          <a:bodyPr wrap="square">
            <a:spAutoFit/>
          </a:bodyPr>
          <a:lstStyle/>
          <a:p>
            <a:r>
              <a:rPr lang="es-GT" b="1" i="0" dirty="0" smtClean="0">
                <a:solidFill>
                  <a:srgbClr val="33464B"/>
                </a:solidFill>
                <a:effectLst/>
                <a:latin typeface="Rubik"/>
              </a:rPr>
              <a:t>Construcción de valores</a:t>
            </a:r>
          </a:p>
          <a:p>
            <a:r>
              <a:rPr lang="es-GT" b="0" i="0" dirty="0" smtClean="0">
                <a:solidFill>
                  <a:srgbClr val="33464B"/>
                </a:solidFill>
                <a:effectLst/>
                <a:latin typeface="Roboto"/>
              </a:rPr>
              <a:t>Cada persona, de acuerdo a sus experiencias construye un sentido propio de los valores. Aunque a todos nos enseñen que la honestidad es algo deseable, y aunque todos lo aceptamos como cierto, la interpretación que haremos de este valor, el sentido que le encontraremos en nuestra vida, será diferente para cada persona.</a:t>
            </a:r>
            <a:endParaRPr lang="es-GT" b="0" i="0" dirty="0">
              <a:solidFill>
                <a:srgbClr val="33464B"/>
              </a:solidFill>
              <a:effectLst/>
              <a:latin typeface="Roboto"/>
            </a:endParaRPr>
          </a:p>
        </p:txBody>
      </p:sp>
      <p:pic>
        <p:nvPicPr>
          <p:cNvPr id="1026" name="Picture 2" descr="Tipos de valores y ejempl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875" y="2486025"/>
            <a:ext cx="5715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8263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Rectángulo 1"/>
          <p:cNvSpPr/>
          <p:nvPr/>
        </p:nvSpPr>
        <p:spPr>
          <a:xfrm>
            <a:off x="561974" y="336115"/>
            <a:ext cx="10882313" cy="4524315"/>
          </a:xfrm>
          <a:prstGeom prst="rect">
            <a:avLst/>
          </a:prstGeom>
        </p:spPr>
        <p:txBody>
          <a:bodyPr wrap="square">
            <a:spAutoFit/>
          </a:bodyPr>
          <a:lstStyle/>
          <a:p>
            <a:r>
              <a:rPr lang="es-GT" sz="3200" b="0" i="0" dirty="0" smtClean="0">
                <a:solidFill>
                  <a:srgbClr val="666666"/>
                </a:solidFill>
                <a:effectLst/>
                <a:latin typeface="Roboto"/>
              </a:rPr>
              <a:t>Los valores son los</a:t>
            </a:r>
            <a:r>
              <a:rPr lang="es-GT" sz="3200" b="1" i="0" dirty="0" smtClean="0">
                <a:solidFill>
                  <a:srgbClr val="666666"/>
                </a:solidFill>
                <a:effectLst/>
                <a:latin typeface="Roboto"/>
              </a:rPr>
              <a:t> principios, virtudes</a:t>
            </a:r>
            <a:r>
              <a:rPr lang="es-GT" sz="3200" b="0" i="0" dirty="0" smtClean="0">
                <a:solidFill>
                  <a:srgbClr val="666666"/>
                </a:solidFill>
                <a:effectLst/>
                <a:latin typeface="Roboto"/>
              </a:rPr>
              <a:t> o cualidades que caracterizan a una persona, una acción o un objeto que se consideran típicamente positivos o de gran importancia para un grupo social. Los valores motivan a las personas a actuar de una u otra manera porque forman parte de su sistema de creencias, determinan sus conductas y expresan sus intereses y sentimientos. Los valores definen los pensamientos de los individuos y la manera cómo estos desean vivir</a:t>
            </a:r>
            <a:endParaRPr lang="es-GT" sz="3200" dirty="0"/>
          </a:p>
        </p:txBody>
      </p:sp>
    </p:spTree>
    <p:extLst>
      <p:ext uri="{BB962C8B-B14F-4D97-AF65-F5344CB8AC3E}">
        <p14:creationId xmlns:p14="http://schemas.microsoft.com/office/powerpoint/2010/main" val="2007523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2050" name="Picture 2" descr="Tipos de valores y ejemplos - Valores persona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163" y="37247513"/>
            <a:ext cx="5715000" cy="3810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372533" y="338036"/>
            <a:ext cx="11006667" cy="5632311"/>
          </a:xfrm>
          <a:prstGeom prst="rect">
            <a:avLst/>
          </a:prstGeom>
        </p:spPr>
        <p:txBody>
          <a:bodyPr wrap="square">
            <a:spAutoFit/>
          </a:bodyPr>
          <a:lstStyle/>
          <a:p>
            <a:r>
              <a:rPr lang="es-GT" b="1" i="0" dirty="0" smtClean="0">
                <a:solidFill>
                  <a:srgbClr val="333333"/>
                </a:solidFill>
                <a:effectLst/>
                <a:latin typeface="Catamaran"/>
              </a:rPr>
              <a:t>Valores personales</a:t>
            </a:r>
          </a:p>
          <a:p>
            <a:r>
              <a:rPr lang="es-GT" b="0" i="0" dirty="0" smtClean="0">
                <a:solidFill>
                  <a:srgbClr val="333333"/>
                </a:solidFill>
                <a:effectLst/>
                <a:latin typeface="Catamaran"/>
              </a:rPr>
              <a:t>El primer tipo de valores son los valores personales. Los valores personales son </a:t>
            </a:r>
            <a:r>
              <a:rPr lang="es-GT" b="1" i="0" dirty="0" smtClean="0">
                <a:solidFill>
                  <a:srgbClr val="333333"/>
                </a:solidFill>
                <a:effectLst/>
                <a:latin typeface="Catamaran"/>
              </a:rPr>
              <a:t>los principios clave que rigen nuestras vidas</a:t>
            </a:r>
            <a:r>
              <a:rPr lang="es-GT" b="0" i="0" dirty="0" smtClean="0">
                <a:solidFill>
                  <a:srgbClr val="333333"/>
                </a:solidFill>
                <a:effectLst/>
                <a:latin typeface="Catamaran"/>
              </a:rPr>
              <a:t> en la práctica y en la toma de decisiones. Estos valores no solo están presentes en el estilo de vida sino también en la interpretación de la realidad ya que cada ser humano lo hace desde la perspectiva de su propia mirada. En torno a esta reflexión puedes incrementar tu nivel autoconocimiento, pues es un </a:t>
            </a:r>
            <a:r>
              <a:rPr lang="es-GT" b="0" i="0" u="none" strike="noStrike" dirty="0" smtClean="0">
                <a:solidFill>
                  <a:srgbClr val="0183E4"/>
                </a:solidFill>
                <a:effectLst/>
                <a:latin typeface="Catamaran"/>
                <a:hlinkClick r:id="rId3"/>
              </a:rPr>
              <a:t>ejercicio de introspección</a:t>
            </a:r>
            <a:r>
              <a:rPr lang="es-GT" b="0" i="0" dirty="0" smtClean="0">
                <a:solidFill>
                  <a:srgbClr val="333333"/>
                </a:solidFill>
                <a:effectLst/>
                <a:latin typeface="Catamaran"/>
              </a:rPr>
              <a:t>. A continuación mostramos una </a:t>
            </a:r>
            <a:r>
              <a:rPr lang="es-GT" b="1" i="0" dirty="0" smtClean="0">
                <a:solidFill>
                  <a:srgbClr val="333333"/>
                </a:solidFill>
                <a:effectLst/>
                <a:latin typeface="Catamaran"/>
              </a:rPr>
              <a:t>lista de ejemplos de valores personales</a:t>
            </a:r>
            <a:r>
              <a:rPr lang="es-GT" b="0" i="0" dirty="0" smtClean="0">
                <a:solidFill>
                  <a:srgbClr val="333333"/>
                </a:solidFill>
                <a:effectLst/>
                <a:latin typeface="Catamaran"/>
              </a:rPr>
              <a:t> que pueden guiar la acción de alguien:</a:t>
            </a:r>
          </a:p>
          <a:p>
            <a:pPr>
              <a:buFont typeface="Arial" panose="020B0604020202020204" pitchFamily="34" charset="0"/>
              <a:buChar char="•"/>
            </a:pPr>
            <a:r>
              <a:rPr lang="es-GT" b="0" i="0" dirty="0" smtClean="0">
                <a:solidFill>
                  <a:srgbClr val="333333"/>
                </a:solidFill>
                <a:effectLst/>
                <a:latin typeface="Catamaran"/>
              </a:rPr>
              <a:t>Amabilidad</a:t>
            </a:r>
          </a:p>
          <a:p>
            <a:pPr>
              <a:buFont typeface="Arial" panose="020B0604020202020204" pitchFamily="34" charset="0"/>
              <a:buChar char="•"/>
            </a:pPr>
            <a:r>
              <a:rPr lang="es-GT" b="0" i="0" dirty="0" smtClean="0">
                <a:solidFill>
                  <a:srgbClr val="333333"/>
                </a:solidFill>
                <a:effectLst/>
                <a:latin typeface="Catamaran"/>
              </a:rPr>
              <a:t>Lealtad</a:t>
            </a:r>
          </a:p>
          <a:p>
            <a:pPr>
              <a:buFont typeface="Arial" panose="020B0604020202020204" pitchFamily="34" charset="0"/>
              <a:buChar char="•"/>
            </a:pPr>
            <a:r>
              <a:rPr lang="es-GT" b="0" i="0" dirty="0" smtClean="0">
                <a:solidFill>
                  <a:srgbClr val="333333"/>
                </a:solidFill>
                <a:effectLst/>
                <a:latin typeface="Catamaran"/>
              </a:rPr>
              <a:t>Honor</a:t>
            </a:r>
          </a:p>
          <a:p>
            <a:pPr>
              <a:buFont typeface="Arial" panose="020B0604020202020204" pitchFamily="34" charset="0"/>
              <a:buChar char="•"/>
            </a:pPr>
            <a:r>
              <a:rPr lang="es-GT" b="0" i="0" dirty="0" smtClean="0">
                <a:solidFill>
                  <a:srgbClr val="333333"/>
                </a:solidFill>
                <a:effectLst/>
                <a:latin typeface="Catamaran"/>
              </a:rPr>
              <a:t>Libertad</a:t>
            </a:r>
          </a:p>
          <a:p>
            <a:pPr>
              <a:buFont typeface="Arial" panose="020B0604020202020204" pitchFamily="34" charset="0"/>
              <a:buChar char="•"/>
            </a:pPr>
            <a:r>
              <a:rPr lang="es-GT" b="0" i="0" dirty="0" smtClean="0">
                <a:solidFill>
                  <a:srgbClr val="333333"/>
                </a:solidFill>
                <a:effectLst/>
                <a:latin typeface="Catamaran"/>
              </a:rPr>
              <a:t>Paz</a:t>
            </a:r>
          </a:p>
          <a:p>
            <a:pPr>
              <a:buFont typeface="Arial" panose="020B0604020202020204" pitchFamily="34" charset="0"/>
              <a:buChar char="•"/>
            </a:pPr>
            <a:r>
              <a:rPr lang="es-GT" b="0" i="0" dirty="0" smtClean="0">
                <a:solidFill>
                  <a:srgbClr val="333333"/>
                </a:solidFill>
                <a:effectLst/>
                <a:latin typeface="Catamaran"/>
              </a:rPr>
              <a:t>Responsabilidad</a:t>
            </a:r>
          </a:p>
          <a:p>
            <a:pPr>
              <a:buFont typeface="Arial" panose="020B0604020202020204" pitchFamily="34" charset="0"/>
              <a:buChar char="•"/>
            </a:pPr>
            <a:r>
              <a:rPr lang="es-GT" b="0" i="0" dirty="0" smtClean="0">
                <a:solidFill>
                  <a:srgbClr val="333333"/>
                </a:solidFill>
                <a:effectLst/>
                <a:latin typeface="Catamaran"/>
              </a:rPr>
              <a:t>Tolerancia</a:t>
            </a:r>
          </a:p>
          <a:p>
            <a:pPr>
              <a:buFont typeface="Arial" panose="020B0604020202020204" pitchFamily="34" charset="0"/>
              <a:buChar char="•"/>
            </a:pPr>
            <a:r>
              <a:rPr lang="es-GT" b="0" i="0" dirty="0" smtClean="0">
                <a:solidFill>
                  <a:srgbClr val="333333"/>
                </a:solidFill>
                <a:effectLst/>
                <a:latin typeface="Catamaran"/>
              </a:rPr>
              <a:t>Valentía</a:t>
            </a:r>
          </a:p>
          <a:p>
            <a:pPr>
              <a:buFont typeface="Arial" panose="020B0604020202020204" pitchFamily="34" charset="0"/>
              <a:buChar char="•"/>
            </a:pPr>
            <a:r>
              <a:rPr lang="es-GT" b="0" i="0" dirty="0" smtClean="0">
                <a:solidFill>
                  <a:srgbClr val="333333"/>
                </a:solidFill>
                <a:effectLst/>
                <a:latin typeface="Catamaran"/>
              </a:rPr>
              <a:t>Autocontrol</a:t>
            </a:r>
          </a:p>
          <a:p>
            <a:pPr>
              <a:buFont typeface="Arial" panose="020B0604020202020204" pitchFamily="34" charset="0"/>
              <a:buChar char="•"/>
            </a:pPr>
            <a:r>
              <a:rPr lang="es-GT" b="0" i="0" dirty="0" smtClean="0">
                <a:solidFill>
                  <a:srgbClr val="333333"/>
                </a:solidFill>
                <a:effectLst/>
                <a:latin typeface="Catamaran"/>
              </a:rPr>
              <a:t>Superación</a:t>
            </a:r>
          </a:p>
          <a:p>
            <a:pPr>
              <a:buFont typeface="Arial" panose="020B0604020202020204" pitchFamily="34" charset="0"/>
              <a:buChar char="•"/>
            </a:pPr>
            <a:r>
              <a:rPr lang="es-GT" b="0" i="0" dirty="0" smtClean="0">
                <a:solidFill>
                  <a:srgbClr val="333333"/>
                </a:solidFill>
                <a:effectLst/>
                <a:latin typeface="Catamaran"/>
              </a:rPr>
              <a:t>Perseverancia</a:t>
            </a:r>
          </a:p>
          <a:p>
            <a:pPr>
              <a:buFont typeface="Arial" panose="020B0604020202020204" pitchFamily="34" charset="0"/>
              <a:buChar char="•"/>
            </a:pPr>
            <a:r>
              <a:rPr lang="es-GT" b="0" i="0" dirty="0" smtClean="0">
                <a:solidFill>
                  <a:srgbClr val="333333"/>
                </a:solidFill>
                <a:effectLst/>
                <a:latin typeface="Catamaran"/>
              </a:rPr>
              <a:t>Disciplina</a:t>
            </a:r>
          </a:p>
          <a:p>
            <a:pPr>
              <a:buFont typeface="Arial" panose="020B0604020202020204" pitchFamily="34" charset="0"/>
              <a:buChar char="•"/>
            </a:pPr>
            <a:r>
              <a:rPr lang="es-GT" b="0" i="0" dirty="0" smtClean="0">
                <a:solidFill>
                  <a:srgbClr val="333333"/>
                </a:solidFill>
                <a:effectLst/>
                <a:latin typeface="Catamaran"/>
              </a:rPr>
              <a:t>Ambición</a:t>
            </a:r>
            <a:endParaRPr lang="es-GT" b="0" i="0" dirty="0">
              <a:solidFill>
                <a:srgbClr val="333333"/>
              </a:solidFill>
              <a:effectLst/>
              <a:latin typeface="Catamaran"/>
            </a:endParaRPr>
          </a:p>
        </p:txBody>
      </p:sp>
    </p:spTree>
    <p:extLst>
      <p:ext uri="{BB962C8B-B14F-4D97-AF65-F5344CB8AC3E}">
        <p14:creationId xmlns:p14="http://schemas.microsoft.com/office/powerpoint/2010/main" val="2776254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3074" name="Picture 2" descr="Tipos de valores y ejemplos - Valores persona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997" y="124178"/>
            <a:ext cx="5715000" cy="3810000"/>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4" descr="Tipos de valores y ejemplos - Valores familiares"/>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GT"/>
          </a:p>
        </p:txBody>
      </p:sp>
      <p:pic>
        <p:nvPicPr>
          <p:cNvPr id="3" name="Imagen 2"/>
          <p:cNvPicPr>
            <a:picLocks noChangeAspect="1"/>
          </p:cNvPicPr>
          <p:nvPr/>
        </p:nvPicPr>
        <p:blipFill>
          <a:blip r:embed="rId3"/>
          <a:stretch>
            <a:fillRect/>
          </a:stretch>
        </p:blipFill>
        <p:spPr>
          <a:xfrm>
            <a:off x="5991577" y="2720622"/>
            <a:ext cx="5715000" cy="3810000"/>
          </a:xfrm>
          <a:prstGeom prst="rect">
            <a:avLst/>
          </a:prstGeom>
        </p:spPr>
      </p:pic>
    </p:spTree>
    <p:extLst>
      <p:ext uri="{BB962C8B-B14F-4D97-AF65-F5344CB8AC3E}">
        <p14:creationId xmlns:p14="http://schemas.microsoft.com/office/powerpoint/2010/main" val="284597471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92</Words>
  <Application>Microsoft Office PowerPoint</Application>
  <PresentationFormat>Panorámica</PresentationFormat>
  <Paragraphs>22</Paragraphs>
  <Slides>5</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vt:i4>
      </vt:variant>
    </vt:vector>
  </HeadingPairs>
  <TitlesOfParts>
    <vt:vector size="13" baseType="lpstr">
      <vt:lpstr>AR ESSENCE</vt:lpstr>
      <vt:lpstr>Arial</vt:lpstr>
      <vt:lpstr>Calibri</vt:lpstr>
      <vt:lpstr>Calibri Light</vt:lpstr>
      <vt:lpstr>Catamaran</vt:lpstr>
      <vt:lpstr>Roboto</vt:lpstr>
      <vt:lpstr>Rubik</vt:lpstr>
      <vt:lpstr>Tema de Office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angel</dc:creator>
  <cp:lastModifiedBy>angel</cp:lastModifiedBy>
  <cp:revision>2</cp:revision>
  <dcterms:created xsi:type="dcterms:W3CDTF">2021-10-07T17:03:40Z</dcterms:created>
  <dcterms:modified xsi:type="dcterms:W3CDTF">2021-10-07T17:09:52Z</dcterms:modified>
</cp:coreProperties>
</file>