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E2B3-9024-4258-BFA0-FAB2744F172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D63C-D3B6-494D-9CF8-15D7A8D8AE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25 mejores plantillas gratuitas de adorables colores pastel de  PowerPoint PPT para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00363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82120" y="2873829"/>
            <a:ext cx="841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DESIGUALDAD 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SOCIAL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t para aula virtual | Plantilla de Google Slides y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17073" y="1189726"/>
            <a:ext cx="6701245" cy="796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 smtClean="0">
                <a:solidFill>
                  <a:schemeClr val="accent5"/>
                </a:solidFill>
                <a:latin typeface="Gabriola" panose="04040605051002020D02" pitchFamily="82" charset="0"/>
              </a:rPr>
              <a:t>CAUSAS DE LA DESIGUALDAD SOCIAL</a:t>
            </a:r>
            <a:endParaRPr lang="en-US" sz="2800" dirty="0">
              <a:solidFill>
                <a:schemeClr val="accent5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15987" y="2337788"/>
            <a:ext cx="770341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GT" sz="1600" dirty="0" smtClean="0"/>
              <a:t>La</a:t>
            </a:r>
            <a:r>
              <a:rPr lang="es-GT" sz="1600" dirty="0" smtClean="0">
                <a:latin typeface="Gabriola" panose="04040605051002020D02" pitchFamily="82" charset="0"/>
              </a:rPr>
              <a:t> desigualdad social es un</a:t>
            </a:r>
            <a:r>
              <a:rPr lang="es-GT" sz="1600" b="1" dirty="0" smtClean="0">
                <a:latin typeface="Gabriola" panose="04040605051002020D02" pitchFamily="82" charset="0"/>
              </a:rPr>
              <a:t> </a:t>
            </a:r>
            <a:r>
              <a:rPr lang="es-GT" sz="1600" dirty="0" smtClean="0">
                <a:latin typeface="Gabriola" panose="04040605051002020D02" pitchFamily="82" charset="0"/>
              </a:rPr>
              <a:t>problema que afecta el bienestar socioeconómico de los ciudadanos</a:t>
            </a:r>
            <a:r>
              <a:rPr lang="es-GT" sz="1600" b="1" dirty="0" smtClean="0">
                <a:latin typeface="Gabriola" panose="04040605051002020D02" pitchFamily="82" charset="0"/>
              </a:rPr>
              <a:t> </a:t>
            </a:r>
            <a:r>
              <a:rPr lang="es-GT" sz="1600" dirty="0" smtClean="0">
                <a:latin typeface="Gabriola" panose="04040605051002020D02" pitchFamily="82" charset="0"/>
              </a:rPr>
              <a:t>de un estado, comunidad o país.</a:t>
            </a:r>
          </a:p>
          <a:p>
            <a:pPr fontAlgn="t"/>
            <a:r>
              <a:rPr lang="es-GT" sz="1600" dirty="0" smtClean="0">
                <a:latin typeface="Gabriola" panose="04040605051002020D02" pitchFamily="82" charset="0"/>
              </a:rPr>
              <a:t> Las desigualdades sociales están íntimamente relacionadas con las injusticias sociales y en los casos más extremos resultan ser una violación contra los derechos humanos.</a:t>
            </a:r>
            <a:r>
              <a:rPr lang="es-GT" dirty="0" smtClean="0">
                <a:latin typeface="Gabriola" panose="04040605051002020D02" pitchFamily="82" charset="0"/>
              </a:rPr>
              <a:t> En el aspecto económico, las faltas de oportunidades de trabajo dan origen a los grupos sociales pobres y ricos, y el incremento de los impuestos acentúa a la desigualdad porque, en ocasiones, los que menos ingresos poseen pagan más impuestos que los ricos, lo cual los confina permanentemente a la pobreza o miseria. También la corrupción y la evasión fiscal contribuyen al incremento de este fenómeno.</a:t>
            </a:r>
            <a:endParaRPr lang="en-US" dirty="0" smtClean="0">
              <a:latin typeface="Gabriola" panose="04040605051002020D02" pitchFamily="82" charset="0"/>
            </a:endParaRPr>
          </a:p>
          <a:p>
            <a:pPr fontAlgn="t"/>
            <a:r>
              <a:rPr lang="es-GT" dirty="0" smtClean="0">
                <a:latin typeface="Gabriola" panose="04040605051002020D02" pitchFamily="82" charset="0"/>
              </a:rPr>
              <a:t>Por otro lado, la desigualdad aumenta cuando un determinado grupo de personas se beneficia de la inversión y el gasto público, en el acceso a servicios públicos básicos como salud o educación.</a:t>
            </a:r>
            <a:endParaRPr lang="en-US" dirty="0" smtClean="0">
              <a:latin typeface="Gabriola" panose="04040605051002020D02" pitchFamily="82" charset="0"/>
            </a:endParaRPr>
          </a:p>
          <a:p>
            <a:endParaRPr lang="en-US" sz="1600" dirty="0" smtClean="0"/>
          </a:p>
          <a:p>
            <a:pPr algn="ctr"/>
            <a:endParaRPr lang="es-E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6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t para aula virtual | Plantilla de Google Slides y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391988" y="1135739"/>
            <a:ext cx="540802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500846" y="1135740"/>
            <a:ext cx="4880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CONSECUENCIAS </a:t>
            </a:r>
          </a:p>
          <a:p>
            <a:pPr algn="ctr"/>
            <a:r>
              <a:rPr lang="es-ES" sz="2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DE LA </a:t>
            </a:r>
          </a:p>
          <a:p>
            <a:pPr algn="ctr"/>
            <a:r>
              <a:rPr lang="es-ES" sz="2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DESIGUALDAD</a:t>
            </a:r>
            <a:endParaRPr lang="es-ES" sz="2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81942" y="2640812"/>
            <a:ext cx="80859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GT" i="1" dirty="0"/>
              <a:t>Aumento de la tasa de desempleo.</a:t>
            </a:r>
            <a:endParaRPr lang="en-US" i="1" dirty="0"/>
          </a:p>
          <a:p>
            <a:pPr lvl="0"/>
            <a:r>
              <a:rPr lang="es-GT" i="1" dirty="0"/>
              <a:t>Aumento del índice de violencia y criminalidad generado por el grupo de individuos vulnerables para sobrevivir a la crisis y dominar sobre un grupo de personas.</a:t>
            </a:r>
            <a:endParaRPr lang="en-US" i="1" dirty="0"/>
          </a:p>
          <a:p>
            <a:pPr lvl="0"/>
            <a:r>
              <a:rPr lang="es-GT" i="1" dirty="0"/>
              <a:t>Atraso en el progreso económico del país.</a:t>
            </a:r>
            <a:endParaRPr lang="en-US" i="1" dirty="0"/>
          </a:p>
          <a:p>
            <a:pPr lvl="0"/>
            <a:r>
              <a:rPr lang="es-GT" i="1" dirty="0"/>
              <a:t>Desnutrición y mortalidad infantil por la falta de recursos económicos.</a:t>
            </a:r>
            <a:endParaRPr lang="en-US" i="1" dirty="0"/>
          </a:p>
          <a:p>
            <a:pPr lvl="0"/>
            <a:r>
              <a:rPr lang="en-US" i="1" dirty="0"/>
              <a:t>Desigualdad en la renta.</a:t>
            </a:r>
          </a:p>
          <a:p>
            <a:pPr lvl="0"/>
            <a:r>
              <a:rPr lang="es-GT" i="1" dirty="0"/>
              <a:t>Falta de educación y accesos al sistema sanitario y medicamentos.</a:t>
            </a:r>
            <a:endParaRPr lang="en-US" i="1" dirty="0"/>
          </a:p>
          <a:p>
            <a:r>
              <a:rPr lang="es-GT" i="1" dirty="0"/>
              <a:t>Marginalización por parte de la sociedad</a:t>
            </a:r>
            <a:endParaRPr lang="es-E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1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t para aula virtual | Plantilla de Google Slides y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3" y="-239151"/>
            <a:ext cx="12199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pel Rasgado Rosa Aislado Foto de stock y más banco de imágenes de Rasgado 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504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596831"/>
            <a:ext cx="9355015" cy="56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93366" y="1785648"/>
            <a:ext cx="623619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t"/>
            <a:r>
              <a:rPr lang="es-GT" sz="1600" dirty="0">
                <a:latin typeface="Gabriola" panose="04040605051002020D02" pitchFamily="82" charset="0"/>
              </a:rPr>
              <a:t>La desigualdad social genera otros tipos de desigualdades como la desigualdad de género, desigualdad racial, desigualdad regional</a:t>
            </a:r>
            <a:r>
              <a:rPr lang="es-GT" sz="1600" b="1" dirty="0">
                <a:latin typeface="Gabriola" panose="04040605051002020D02" pitchFamily="82" charset="0"/>
              </a:rPr>
              <a:t>,</a:t>
            </a:r>
            <a:r>
              <a:rPr lang="es-GT" sz="1600" dirty="0">
                <a:latin typeface="Gabriola" panose="04040605051002020D02" pitchFamily="82" charset="0"/>
              </a:rPr>
              <a:t> entre otros.</a:t>
            </a:r>
            <a:endParaRPr lang="en-US" sz="1600" dirty="0">
              <a:latin typeface="Gabriola" panose="04040605051002020D02" pitchFamily="82" charset="0"/>
            </a:endParaRPr>
          </a:p>
          <a:p>
            <a:pPr fontAlgn="t"/>
            <a:r>
              <a:rPr lang="es-GT" sz="1600" dirty="0">
                <a:latin typeface="Gabriola" panose="04040605051002020D02" pitchFamily="82" charset="0"/>
              </a:rPr>
              <a:t>Los ideólogos marxistas afirman que la desigualdad social surgió con el capitalismo, es decir, con el sistema económico que perpetró la idea de la acumulación de capital y propiedad privada, y que al mismo tiempo que incita el principio de mayor competición y distingue el nivel de las personas basado en el capital y su capacidad de consumo.</a:t>
            </a:r>
            <a:endParaRPr lang="en-US" sz="1600" dirty="0">
              <a:latin typeface="Gabriola" panose="04040605051002020D02" pitchFamily="82" charset="0"/>
            </a:endParaRPr>
          </a:p>
          <a:p>
            <a:pPr fontAlgn="t"/>
            <a:r>
              <a:rPr lang="es-GT" sz="1600" dirty="0">
                <a:latin typeface="Gabriola" panose="04040605051002020D02" pitchFamily="82" charset="0"/>
              </a:rPr>
              <a:t>La desigualdad social es una problemática presente en todos los lugares, en los diferentes continentes, países y estados. Sin embargo, existen lugares en que los problemas son más evidentes como, por ejemplo, los países africanos, siendo considerados como los de mayor índice de desigualdad social y económica del mundo.</a:t>
            </a:r>
            <a:endParaRPr lang="en-US" sz="1600" dirty="0">
              <a:latin typeface="Gabriola" panose="04040605051002020D02" pitchFamily="82" charset="0"/>
            </a:endParaRPr>
          </a:p>
          <a:p>
            <a:pPr fontAlgn="t"/>
            <a:r>
              <a:rPr lang="es-GT" sz="1600" dirty="0">
                <a:latin typeface="Gabriola" panose="04040605051002020D02" pitchFamily="82" charset="0"/>
              </a:rPr>
              <a:t>Conviene señalar, también, que se considera que en el progreso y el desarrollo pleno de las sociedades democráticas más avanzadas la meta de una sociedad es reducir las brechas de desigualdad para arribar a la igualdad social.</a:t>
            </a:r>
            <a:endParaRPr lang="en-US" sz="1600" dirty="0">
              <a:latin typeface="Gabriola" panose="04040605051002020D02" pitchFamily="82" charset="0"/>
            </a:endParaRPr>
          </a:p>
          <a:p>
            <a:pPr algn="ctr"/>
            <a:endParaRPr lang="es-E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4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ditorial | Desigualdad Social FESTAGRO – Federación de Sindicatos de  Trabajadores de la Agroindust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915230" y="997755"/>
            <a:ext cx="5008806" cy="25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xresdefault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4" y="3187895"/>
            <a:ext cx="4586415" cy="25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101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</cp:revision>
  <dcterms:created xsi:type="dcterms:W3CDTF">2021-10-07T17:20:37Z</dcterms:created>
  <dcterms:modified xsi:type="dcterms:W3CDTF">2021-10-07T18:50:31Z</dcterms:modified>
</cp:coreProperties>
</file>