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1" r:id="rId4"/>
    <p:sldId id="257"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FF33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F0A99E70-9753-4F7B-9DA9-928272FFB4AE}" type="datetimeFigureOut">
              <a:rPr lang="en-US" smtClean="0"/>
              <a:t>9/21/2021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315401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0A99E70-9753-4F7B-9DA9-928272FFB4AE}" type="datetimeFigureOut">
              <a:rPr lang="en-US" smtClean="0"/>
              <a:t>9/21/2021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8586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0A99E70-9753-4F7B-9DA9-928272FFB4AE}" type="datetimeFigureOut">
              <a:rPr lang="en-US" smtClean="0"/>
              <a:t>9/21/2021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3908357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0A99E70-9753-4F7B-9DA9-928272FFB4AE}" type="datetimeFigureOut">
              <a:rPr lang="en-US" smtClean="0"/>
              <a:t>9/21/2021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3208780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0A99E70-9753-4F7B-9DA9-928272FFB4AE}" type="datetimeFigureOut">
              <a:rPr lang="en-US" smtClean="0"/>
              <a:t>9/21/2021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85667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F0A99E70-9753-4F7B-9DA9-928272FFB4AE}" type="datetimeFigureOut">
              <a:rPr lang="en-US" smtClean="0"/>
              <a:t>9/21/2021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95117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F0A99E70-9753-4F7B-9DA9-928272FFB4AE}" type="datetimeFigureOut">
              <a:rPr lang="en-US" smtClean="0"/>
              <a:t>9/21/2021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1567118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F0A99E70-9753-4F7B-9DA9-928272FFB4AE}" type="datetimeFigureOut">
              <a:rPr lang="en-US" smtClean="0"/>
              <a:t>9/21/2021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3526902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0A99E70-9753-4F7B-9DA9-928272FFB4AE}" type="datetimeFigureOut">
              <a:rPr lang="en-US" smtClean="0"/>
              <a:t>9/21/2021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120437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0A99E70-9753-4F7B-9DA9-928272FFB4AE}" type="datetimeFigureOut">
              <a:rPr lang="en-US" smtClean="0"/>
              <a:t>9/21/2021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17071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0A99E70-9753-4F7B-9DA9-928272FFB4AE}" type="datetimeFigureOut">
              <a:rPr lang="en-US" smtClean="0"/>
              <a:t>9/21/2021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BC721CB-B73B-430D-84C9-61FD820C31F7}" type="slidenum">
              <a:rPr lang="en-US" smtClean="0"/>
              <a:t>‹Nº›</a:t>
            </a:fld>
            <a:endParaRPr lang="en-US"/>
          </a:p>
        </p:txBody>
      </p:sp>
    </p:spTree>
    <p:extLst>
      <p:ext uri="{BB962C8B-B14F-4D97-AF65-F5344CB8AC3E}">
        <p14:creationId xmlns:p14="http://schemas.microsoft.com/office/powerpoint/2010/main" val="2681572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99E70-9753-4F7B-9DA9-928272FFB4AE}" type="datetimeFigureOut">
              <a:rPr lang="en-US" smtClean="0"/>
              <a:t>9/21/2021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721CB-B73B-430D-84C9-61FD820C31F7}" type="slidenum">
              <a:rPr lang="en-US" smtClean="0"/>
              <a:t>‹Nº›</a:t>
            </a:fld>
            <a:endParaRPr lang="en-US"/>
          </a:p>
        </p:txBody>
      </p:sp>
    </p:spTree>
    <p:extLst>
      <p:ext uri="{BB962C8B-B14F-4D97-AF65-F5344CB8AC3E}">
        <p14:creationId xmlns:p14="http://schemas.microsoft.com/office/powerpoint/2010/main" val="428165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s://es.wikipedia.org/wiki/Kan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lantilla PowerPoint con Colores Claros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96685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rot="21399358">
            <a:off x="1523999" y="2483190"/>
            <a:ext cx="9144000" cy="2000476"/>
          </a:xfrm>
        </p:spPr>
        <p:txBody>
          <a:bodyPr>
            <a:normAutofit/>
          </a:bodyPr>
          <a:lstStyle/>
          <a:p>
            <a:r>
              <a:rPr lang="en-US" sz="6600" dirty="0">
                <a:latin typeface="Engravers MT" panose="02090707080505020304" pitchFamily="18" charset="0"/>
              </a:rPr>
              <a:t>Friedrich Nietzsche</a:t>
            </a:r>
          </a:p>
        </p:txBody>
      </p:sp>
    </p:spTree>
    <p:extLst>
      <p:ext uri="{BB962C8B-B14F-4D97-AF65-F5344CB8AC3E}">
        <p14:creationId xmlns:p14="http://schemas.microsoft.com/office/powerpoint/2010/main" val="52558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in em Vi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8827588" y="29582"/>
            <a:ext cx="3377472" cy="682841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lor Mariposa Tatuajes de Papel de Pared Extraíble adesivo de Parede  Etiqueta de La Pared Decoración para El Hogar Pegatinas de Sala :  Amazon.es: Bricolaje y herramient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582"/>
            <a:ext cx="8069943" cy="6828418"/>
          </a:xfrm>
          <a:prstGeom prst="rect">
            <a:avLst/>
          </a:prstGeom>
          <a:noFill/>
          <a:extLst>
            <a:ext uri="{909E8E84-426E-40DD-AFC4-6F175D3DCCD1}">
              <a14:hiddenFill xmlns:a14="http://schemas.microsoft.com/office/drawing/2010/main">
                <a:solidFill>
                  <a:srgbClr val="FFFFFF"/>
                </a:solidFill>
              </a14:hiddenFill>
            </a:ext>
          </a:extLst>
        </p:spPr>
      </p:pic>
      <p:sp>
        <p:nvSpPr>
          <p:cNvPr id="3" name="Subtítulo 2"/>
          <p:cNvSpPr>
            <a:spLocks noGrp="1"/>
          </p:cNvSpPr>
          <p:nvPr>
            <p:ph type="subTitle" idx="1"/>
          </p:nvPr>
        </p:nvSpPr>
        <p:spPr>
          <a:xfrm>
            <a:off x="823199" y="336323"/>
            <a:ext cx="10533017" cy="591140"/>
          </a:xfrm>
        </p:spPr>
        <p:txBody>
          <a:bodyPr/>
          <a:lstStyle/>
          <a:p>
            <a:r>
              <a:rPr lang="en-US" b="1" dirty="0">
                <a:solidFill>
                  <a:srgbClr val="00FF00"/>
                </a:solidFill>
                <a:latin typeface="Engravers MT" panose="02090707080505020304" pitchFamily="18" charset="0"/>
              </a:rPr>
              <a:t>Friedrich Nietzsche</a:t>
            </a:r>
          </a:p>
        </p:txBody>
      </p:sp>
      <p:sp>
        <p:nvSpPr>
          <p:cNvPr id="7" name="CuadroTexto 6"/>
          <p:cNvSpPr txBox="1"/>
          <p:nvPr/>
        </p:nvSpPr>
        <p:spPr>
          <a:xfrm>
            <a:off x="397928" y="927463"/>
            <a:ext cx="10222175" cy="2308324"/>
          </a:xfrm>
          <a:prstGeom prst="rect">
            <a:avLst/>
          </a:prstGeom>
          <a:noFill/>
        </p:spPr>
        <p:txBody>
          <a:bodyPr wrap="square" rtlCol="0">
            <a:spAutoFit/>
          </a:bodyPr>
          <a:lstStyle/>
          <a:p>
            <a:pPr algn="just"/>
            <a:r>
              <a:rPr lang="en-US" b="1" dirty="0" smtClean="0">
                <a:solidFill>
                  <a:srgbClr val="FF3399"/>
                </a:solidFill>
                <a:latin typeface="Engravers MT" panose="02090707080505020304" pitchFamily="18" charset="0"/>
              </a:rPr>
              <a:t>Friedrich Wilhelm Nietzsche: </a:t>
            </a:r>
            <a:r>
              <a:rPr lang="en-US" dirty="0" smtClean="0">
                <a:latin typeface="Bahnschrift Light" panose="020B0502040204020203" pitchFamily="34" charset="0"/>
              </a:rPr>
              <a:t>F</a:t>
            </a:r>
            <a:r>
              <a:rPr lang="es-MX" dirty="0">
                <a:latin typeface="Bahnschrift Light" panose="020B0502040204020203" pitchFamily="34" charset="0"/>
              </a:rPr>
              <a:t>u</a:t>
            </a:r>
            <a:r>
              <a:rPr lang="es-MX" dirty="0" smtClean="0">
                <a:latin typeface="Bahnschrift Light" panose="020B0502040204020203" pitchFamily="34" charset="0"/>
              </a:rPr>
              <a:t>e un filósofo, poeta, músico y filólogo alemán del siglo XIX, considerado uno de los filósofos más importantes de la filosofía occidental, cuya obra ha ejercido una profunda influencia tanto en la historia como en la cultura occidental. </a:t>
            </a:r>
          </a:p>
          <a:p>
            <a:pPr algn="just"/>
            <a:endParaRPr lang="es-MX" dirty="0" smtClean="0">
              <a:latin typeface="Bahnschrift Light" panose="020B0502040204020203" pitchFamily="34" charset="0"/>
            </a:endParaRPr>
          </a:p>
          <a:p>
            <a:pPr algn="just"/>
            <a:r>
              <a:rPr lang="es-MX" dirty="0" smtClean="0">
                <a:latin typeface="Bahnschrift Light" panose="020B0502040204020203" pitchFamily="34" charset="0"/>
              </a:rPr>
              <a:t>Nietzsche escribió sobre temas tan diversos como el arte, la filología, la historia, la religión, la ciencia o la tragedia. Hizo una crítica de la cultura, la religión y la filosofía occidental mediante la genealogía de los conceptos que las integran, basada en el análisis de las actitudes morales (positivas y negativas) hacia la vida. </a:t>
            </a:r>
            <a:endParaRPr lang="en-US" dirty="0">
              <a:latin typeface="Bahnschrift Light" panose="020B0502040204020203" pitchFamily="34" charset="0"/>
            </a:endParaRPr>
          </a:p>
        </p:txBody>
      </p:sp>
      <p:pic>
        <p:nvPicPr>
          <p:cNvPr id="1026" name="Picture 2" descr="Nietzsche187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5923" y="3353353"/>
            <a:ext cx="2095500"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7544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et article n&amp;#39;est pas disponible | Etsy | Tarjetas de invitacion virtuales,  Invitaciones doradas, Fiesta de cumpleaños elegan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667000" y="-2667000"/>
            <a:ext cx="6858000" cy="12192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3966494" y="492011"/>
            <a:ext cx="7295866" cy="1325563"/>
          </a:xfrm>
        </p:spPr>
        <p:txBody>
          <a:bodyPr/>
          <a:lstStyle/>
          <a:p>
            <a:r>
              <a:rPr lang="es-GT" b="1" dirty="0" smtClean="0">
                <a:solidFill>
                  <a:srgbClr val="FF00FF"/>
                </a:solidFill>
              </a:rPr>
              <a:t>Pensamiento de Friedrich</a:t>
            </a:r>
            <a:endParaRPr lang="en-US" b="1" dirty="0">
              <a:solidFill>
                <a:srgbClr val="FF00FF"/>
              </a:solidFill>
            </a:endParaRPr>
          </a:p>
        </p:txBody>
      </p:sp>
      <p:sp>
        <p:nvSpPr>
          <p:cNvPr id="3" name="Marcador de contenido 2"/>
          <p:cNvSpPr>
            <a:spLocks noGrp="1"/>
          </p:cNvSpPr>
          <p:nvPr>
            <p:ph idx="1"/>
          </p:nvPr>
        </p:nvSpPr>
        <p:spPr>
          <a:xfrm>
            <a:off x="746760" y="1446802"/>
            <a:ext cx="10515600" cy="2067106"/>
          </a:xfrm>
        </p:spPr>
        <p:txBody>
          <a:bodyPr/>
          <a:lstStyle/>
          <a:p>
            <a:pPr algn="just"/>
            <a:r>
              <a:rPr lang="es-MX" b="1" dirty="0"/>
              <a:t>Nietzsche</a:t>
            </a:r>
            <a:r>
              <a:rPr lang="es-MX" dirty="0"/>
              <a:t> sostenía que todo acto o proyecto humano está motivado por la "voluntad de poder". La voluntad de poder no es tan sólo el poder sobre otros, sino el poder sobre uno mismo, algo que es necesario para la creatividad. Tal capacidad se manifiesta en la autonomía del superhombre, en su creatividad y coraje.</a:t>
            </a:r>
            <a:endParaRPr lang="en-US" dirty="0"/>
          </a:p>
        </p:txBody>
      </p:sp>
      <p:sp>
        <p:nvSpPr>
          <p:cNvPr id="4" name="Rectángulo 3"/>
          <p:cNvSpPr/>
          <p:nvPr/>
        </p:nvSpPr>
        <p:spPr>
          <a:xfrm>
            <a:off x="746760" y="3513908"/>
            <a:ext cx="10382795" cy="1815882"/>
          </a:xfrm>
          <a:prstGeom prst="rect">
            <a:avLst/>
          </a:prstGeom>
        </p:spPr>
        <p:txBody>
          <a:bodyPr wrap="square">
            <a:spAutoFit/>
          </a:bodyPr>
          <a:lstStyle/>
          <a:p>
            <a:pPr marL="177800" indent="-177800" algn="just">
              <a:buFont typeface="Arial" panose="020B0604020202020204" pitchFamily="34" charset="0"/>
              <a:buChar char="•"/>
            </a:pPr>
            <a:r>
              <a:rPr lang="es-MX" sz="2800" dirty="0" smtClean="0">
                <a:solidFill>
                  <a:srgbClr val="202124"/>
                </a:solidFill>
              </a:rPr>
              <a:t>Su</a:t>
            </a:r>
            <a:r>
              <a:rPr lang="es-MX" sz="2800" dirty="0">
                <a:solidFill>
                  <a:srgbClr val="202124"/>
                </a:solidFill>
              </a:rPr>
              <a:t> pensamiento, que cargó contra la supuesta naturaleza racional del hombre –desafiando dos mil años de filosofía–, y sus obras, con un lenguaje y estilo muy novedosos, le otorgaron un puesto de honor en el mundo de las ideas</a:t>
            </a:r>
            <a:endParaRPr lang="en-US" sz="2800" dirty="0"/>
          </a:p>
        </p:txBody>
      </p:sp>
    </p:spTree>
    <p:extLst>
      <p:ext uri="{BB962C8B-B14F-4D97-AF65-F5344CB8AC3E}">
        <p14:creationId xmlns:p14="http://schemas.microsoft.com/office/powerpoint/2010/main" val="2474330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1,237,514 Bordes Decorativos Imágenes y Fotos - 123R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838200" y="365126"/>
            <a:ext cx="10515600" cy="784406"/>
          </a:xfrm>
        </p:spPr>
        <p:txBody>
          <a:bodyPr/>
          <a:lstStyle/>
          <a:p>
            <a:pPr algn="ctr"/>
            <a:r>
              <a:rPr lang="en-US" b="1" dirty="0" smtClean="0">
                <a:solidFill>
                  <a:srgbClr val="FF3399"/>
                </a:solidFill>
                <a:latin typeface="Engravers MT" panose="02090707080505020304" pitchFamily="18" charset="0"/>
              </a:rPr>
              <a:t>Filosofía</a:t>
            </a:r>
            <a:endParaRPr lang="en-US" b="1" dirty="0">
              <a:solidFill>
                <a:srgbClr val="FF3399"/>
              </a:solidFill>
              <a:latin typeface="Engravers MT" panose="02090707080505020304" pitchFamily="18" charset="0"/>
            </a:endParaRPr>
          </a:p>
        </p:txBody>
      </p:sp>
      <p:sp>
        <p:nvSpPr>
          <p:cNvPr id="3" name="Marcador de contenido 2"/>
          <p:cNvSpPr>
            <a:spLocks noGrp="1"/>
          </p:cNvSpPr>
          <p:nvPr>
            <p:ph idx="1"/>
          </p:nvPr>
        </p:nvSpPr>
        <p:spPr>
          <a:xfrm>
            <a:off x="2278742" y="2478768"/>
            <a:ext cx="9318897" cy="3718832"/>
          </a:xfrm>
        </p:spPr>
        <p:txBody>
          <a:bodyPr>
            <a:noAutofit/>
          </a:bodyPr>
          <a:lstStyle/>
          <a:p>
            <a:pPr algn="just">
              <a:buBlip>
                <a:blip r:embed="rId3"/>
              </a:buBlip>
            </a:pPr>
            <a:r>
              <a:rPr lang="es-MX" sz="2000" b="0" i="0" dirty="0" smtClean="0">
                <a:solidFill>
                  <a:srgbClr val="202122"/>
                </a:solidFill>
                <a:effectLst/>
                <a:latin typeface="Bahnschrift Light" panose="020B0502040204020203" pitchFamily="34" charset="0"/>
              </a:rPr>
              <a:t>Hay una controversia sobre si Nietzsche abogaba por un único punto de vista de comprensión filosófica. Muchos cargan contra Nietzsche por la contradicción de sus pensamientos e ideas.</a:t>
            </a:r>
          </a:p>
          <a:p>
            <a:pPr algn="just">
              <a:buBlip>
                <a:blip r:embed="rId3"/>
              </a:buBlip>
            </a:pPr>
            <a:r>
              <a:rPr lang="es-MX" sz="2000" b="0" i="0" dirty="0" smtClean="0">
                <a:solidFill>
                  <a:srgbClr val="202122"/>
                </a:solidFill>
                <a:effectLst/>
                <a:latin typeface="Bahnschrift Light" panose="020B0502040204020203" pitchFamily="34" charset="0"/>
              </a:rPr>
              <a:t>Una tesis alternativa en la contradicción de los escritos de Nietzsche es el de la perspectiva, o la idea de que Nietzsche usaba múltiples puntos de vista en su trabajo como un medio para retar al lector a considerar varias facetas de un tema. Si uno acepta su tesis, la variedad y número de perspectivas sirven como una afirmación de la riqueza de la filosofía. Esto no quiere decir que Nietzsche viera todas las ideas como igualmente válidas. Tenía aspectos en los que no estaba de acuerdo con respecto a otros filósofos como </a:t>
            </a:r>
            <a:r>
              <a:rPr lang="es-MX" sz="2000" b="0" i="0" u="none" strike="noStrike" dirty="0" smtClean="0">
                <a:solidFill>
                  <a:srgbClr val="0645AD"/>
                </a:solidFill>
                <a:effectLst/>
                <a:latin typeface="Bahnschrift Light" panose="020B0502040204020203" pitchFamily="34" charset="0"/>
                <a:hlinkClick r:id="rId4" tooltip="Kant"/>
              </a:rPr>
              <a:t>Kant</a:t>
            </a:r>
            <a:r>
              <a:rPr lang="es-MX" sz="2000" b="0" i="0" dirty="0" smtClean="0">
                <a:solidFill>
                  <a:srgbClr val="202122"/>
                </a:solidFill>
                <a:effectLst/>
                <a:latin typeface="Bahnschrift Light" panose="020B0502040204020203" pitchFamily="34" charset="0"/>
              </a:rPr>
              <a:t>. Tampoco está claro dónde se posicionaba Nietzsche en cada tema. De cualquier modo, si uno mantiene los elementos en conflicto de sus escritos como algo intencionado o no, hay pocas dudas de que sus ideas siguen siendo influyentes.</a:t>
            </a:r>
          </a:p>
          <a:p>
            <a:pPr>
              <a:buBlip>
                <a:blip r:embed="rId3"/>
              </a:buBlip>
            </a:pPr>
            <a:endParaRPr lang="en-US" sz="3200" dirty="0"/>
          </a:p>
        </p:txBody>
      </p:sp>
    </p:spTree>
    <p:extLst>
      <p:ext uri="{BB962C8B-B14F-4D97-AF65-F5344CB8AC3E}">
        <p14:creationId xmlns:p14="http://schemas.microsoft.com/office/powerpoint/2010/main" val="1440625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maripo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838200" y="391886"/>
            <a:ext cx="10515600" cy="1233714"/>
          </a:xfrm>
        </p:spPr>
        <p:txBody>
          <a:bodyPr>
            <a:normAutofit fontScale="90000"/>
          </a:bodyPr>
          <a:lstStyle/>
          <a:p>
            <a:r>
              <a:rPr lang="es-MX" dirty="0">
                <a:latin typeface="Bahnschrift Light" panose="020B0502040204020203" pitchFamily="34" charset="0"/>
              </a:rPr>
              <a:t>F</a:t>
            </a:r>
            <a:r>
              <a:rPr lang="es-MX" b="0" i="0" dirty="0" smtClean="0">
                <a:effectLst/>
                <a:latin typeface="Bahnschrift Light" panose="020B0502040204020203" pitchFamily="34" charset="0"/>
              </a:rPr>
              <a:t>rases de Friedrich Nietzsche para recordarle en el día de su 174 aniversario</a:t>
            </a:r>
            <a:r>
              <a:rPr lang="es-MX" b="0" i="0" dirty="0" smtClean="0">
                <a:effectLst/>
                <a:latin typeface="Playfair"/>
              </a:rPr>
              <a:t/>
            </a:r>
            <a:br>
              <a:rPr lang="es-MX" b="0" i="0" dirty="0" smtClean="0">
                <a:effectLst/>
                <a:latin typeface="Playfair"/>
              </a:rPr>
            </a:br>
            <a:endParaRPr lang="en-US" dirty="0"/>
          </a:p>
        </p:txBody>
      </p:sp>
      <p:sp>
        <p:nvSpPr>
          <p:cNvPr id="3" name="Marcador de contenido 2"/>
          <p:cNvSpPr>
            <a:spLocks noGrp="1"/>
          </p:cNvSpPr>
          <p:nvPr>
            <p:ph idx="1"/>
          </p:nvPr>
        </p:nvSpPr>
        <p:spPr>
          <a:xfrm>
            <a:off x="224972" y="1988457"/>
            <a:ext cx="11742056" cy="3918857"/>
          </a:xfrm>
        </p:spPr>
        <p:txBody>
          <a:bodyPr>
            <a:normAutofit fontScale="85000" lnSpcReduction="10000"/>
          </a:bodyPr>
          <a:lstStyle/>
          <a:p>
            <a:pPr algn="just">
              <a:buBlip>
                <a:blip r:embed="rId3"/>
              </a:buBlip>
            </a:pPr>
            <a:r>
              <a:rPr lang="es-MX" b="0" i="0" dirty="0" smtClean="0">
                <a:solidFill>
                  <a:srgbClr val="000000"/>
                </a:solidFill>
                <a:effectLst/>
                <a:latin typeface="Roboto"/>
              </a:rPr>
              <a:t>Cuanto más nos elevamos, más pequeños parecemos a quienes no saben volar.</a:t>
            </a:r>
          </a:p>
          <a:p>
            <a:pPr algn="just">
              <a:buBlip>
                <a:blip r:embed="rId3"/>
              </a:buBlip>
            </a:pPr>
            <a:r>
              <a:rPr lang="es-MX" b="0" i="0" dirty="0" smtClean="0">
                <a:solidFill>
                  <a:srgbClr val="000000"/>
                </a:solidFill>
                <a:effectLst/>
                <a:latin typeface="Roboto"/>
              </a:rPr>
              <a:t>Soportamos más fácilmente la mala conciencia que la mala reputación.</a:t>
            </a:r>
          </a:p>
          <a:p>
            <a:pPr algn="just">
              <a:buBlip>
                <a:blip r:embed="rId3"/>
              </a:buBlip>
            </a:pPr>
            <a:r>
              <a:rPr lang="es-MX" b="0" i="0" dirty="0" smtClean="0">
                <a:solidFill>
                  <a:srgbClr val="000000"/>
                </a:solidFill>
                <a:effectLst/>
                <a:latin typeface="Roboto"/>
              </a:rPr>
              <a:t>Donde uno no puede amar más debe pasar de largo.</a:t>
            </a:r>
          </a:p>
          <a:p>
            <a:pPr algn="just">
              <a:buBlip>
                <a:blip r:embed="rId3"/>
              </a:buBlip>
            </a:pPr>
            <a:r>
              <a:rPr lang="es-MX" b="0" i="0" dirty="0" smtClean="0">
                <a:solidFill>
                  <a:srgbClr val="000000"/>
                </a:solidFill>
                <a:effectLst/>
                <a:latin typeface="Roboto"/>
              </a:rPr>
              <a:t>Por lo que más se nos castiga es por nuestras virtudes.</a:t>
            </a:r>
          </a:p>
          <a:p>
            <a:pPr algn="just">
              <a:buBlip>
                <a:blip r:embed="rId3"/>
              </a:buBlip>
            </a:pPr>
            <a:r>
              <a:rPr lang="es-MX" b="0" i="0" dirty="0" smtClean="0">
                <a:solidFill>
                  <a:srgbClr val="000000"/>
                </a:solidFill>
                <a:effectLst/>
                <a:latin typeface="Roboto"/>
              </a:rPr>
              <a:t>El mundo real es mucho más pequeño que el mundo de la imaginación.</a:t>
            </a:r>
          </a:p>
          <a:p>
            <a:pPr algn="just">
              <a:buBlip>
                <a:blip r:embed="rId3"/>
              </a:buBlip>
            </a:pPr>
            <a:r>
              <a:rPr lang="es-MX" b="0" i="0" dirty="0" smtClean="0">
                <a:solidFill>
                  <a:srgbClr val="000000"/>
                </a:solidFill>
                <a:effectLst/>
                <a:latin typeface="Roboto"/>
              </a:rPr>
              <a:t>De la escuela de la guerra de la vida. Lo que no me mata, me hace más fuerte.</a:t>
            </a:r>
          </a:p>
          <a:p>
            <a:pPr algn="just">
              <a:buBlip>
                <a:blip r:embed="rId3"/>
              </a:buBlip>
            </a:pPr>
            <a:r>
              <a:rPr lang="es-MX" b="0" i="0" dirty="0" smtClean="0">
                <a:solidFill>
                  <a:srgbClr val="000000"/>
                </a:solidFill>
                <a:effectLst/>
                <a:latin typeface="Roboto"/>
              </a:rPr>
              <a:t>Los monos son demasiado buenos para que el hombre pueda descender de ellos.</a:t>
            </a:r>
          </a:p>
          <a:p>
            <a:pPr algn="just">
              <a:buBlip>
                <a:blip r:embed="rId3"/>
              </a:buBlip>
            </a:pPr>
            <a:r>
              <a:rPr lang="es-MX" b="0" i="0" dirty="0" smtClean="0">
                <a:solidFill>
                  <a:srgbClr val="000000"/>
                </a:solidFill>
                <a:effectLst/>
                <a:latin typeface="Roboto"/>
              </a:rPr>
              <a:t>Yo no soy un hombre, soy un campo de batalla.</a:t>
            </a:r>
          </a:p>
          <a:p>
            <a:pPr algn="just">
              <a:buBlip>
                <a:blip r:embed="rId3"/>
              </a:buBlip>
            </a:pPr>
            <a:r>
              <a:rPr lang="es-MX" b="0" i="0" dirty="0" smtClean="0">
                <a:solidFill>
                  <a:srgbClr val="000000"/>
                </a:solidFill>
                <a:effectLst/>
                <a:latin typeface="Roboto"/>
              </a:rPr>
              <a:t>Solo el que construye el futuro tiene derecho a juzgar el pasado.</a:t>
            </a:r>
          </a:p>
        </p:txBody>
      </p:sp>
    </p:spTree>
    <p:extLst>
      <p:ext uri="{BB962C8B-B14F-4D97-AF65-F5344CB8AC3E}">
        <p14:creationId xmlns:p14="http://schemas.microsoft.com/office/powerpoint/2010/main" val="465319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descr="Fondo De Flores Con Increíble Primavera Sakura Con Mariposas. Flores De  Cerezas Fotos, Retratos, Imágenes Y Fotografía De Archivo Libres De  Derecho. Image 820528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9505" cy="7024915"/>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402771" y="363095"/>
            <a:ext cx="10515600" cy="4351338"/>
          </a:xfrm>
        </p:spPr>
        <p:txBody>
          <a:bodyPr/>
          <a:lstStyle/>
          <a:p>
            <a:pPr marL="0" indent="0" algn="ctr">
              <a:buNone/>
            </a:pPr>
            <a:r>
              <a:rPr lang="es-MX" b="1" dirty="0" smtClean="0">
                <a:solidFill>
                  <a:srgbClr val="7030A0"/>
                </a:solidFill>
                <a:latin typeface="Engravers MT" panose="02090707080505020304" pitchFamily="18" charset="0"/>
              </a:rPr>
              <a:t>Un fenómeno cultural</a:t>
            </a:r>
          </a:p>
          <a:p>
            <a:pPr algn="just"/>
            <a:r>
              <a:rPr lang="es-MX" dirty="0" smtClean="0">
                <a:latin typeface="Bahnschrift SemiLight SemiConde" panose="020B0502040204020203" pitchFamily="34" charset="0"/>
              </a:rPr>
              <a:t>Más popular que ningún otro filósofo de los últimos siglos, Nietzsche es una de las personalidades más influyentes de la historia. Su pensamiento traspasó el ámbito de la filosofía para filtrarse en la música, la literatura, el cine, la política y prácticamente en cualquier otro ámbito. Lo novedoso de su propuesta, unido a su nihilismo y sus frases lapidarias, han llamado la atención de buena parte del mundo desde hace dos siglos y hoy sus ideas siguen de plena actualidad.</a:t>
            </a:r>
            <a:endParaRPr lang="en-US" dirty="0">
              <a:latin typeface="Bahnschrift SemiLight SemiConde" panose="020B0502040204020203" pitchFamily="34" charset="0"/>
            </a:endParaRPr>
          </a:p>
        </p:txBody>
      </p:sp>
      <p:sp>
        <p:nvSpPr>
          <p:cNvPr id="4" name="Pergamino vertical 3"/>
          <p:cNvSpPr/>
          <p:nvPr/>
        </p:nvSpPr>
        <p:spPr>
          <a:xfrm>
            <a:off x="809172" y="3594894"/>
            <a:ext cx="7217229" cy="3160395"/>
          </a:xfrm>
          <a:prstGeom prst="verticalScroll">
            <a:avLst/>
          </a:prstGeom>
          <a:ln>
            <a:solidFill>
              <a:srgbClr val="FF3399"/>
            </a:solidFill>
          </a:ln>
        </p:spPr>
        <p:txBody>
          <a:bodyPr wrap="square">
            <a:spAutoFit/>
          </a:bodyPr>
          <a:lstStyle/>
          <a:p>
            <a:pPr algn="just"/>
            <a:r>
              <a:rPr lang="es-GT" b="1" dirty="0" smtClean="0"/>
              <a:t>Friedrich Nietzsche es uno de los filósofos más populares de la historia. Su pensamiento, que cargó contra la supuesta naturaleza racional del hombre –desafiando dos mil años de filosofía–, y sus obras, con un lenguaje y estilo muy novedosos, le otorgaron un puesto de honor en el mundo de las ideas. </a:t>
            </a:r>
            <a:r>
              <a:rPr lang="es-MX" b="1" dirty="0" smtClean="0"/>
              <a:t>Nietzsche es uno de los personajes más famosos e influyentes de la filosofía y buena parte de ese éxito viene de sus demoledoras máximas. Perfecto a forista, el filósofo alemán nos ha brindado algunas frases que han pasado a la posteridad, y no sólo en el pensamiento.</a:t>
            </a:r>
            <a:endParaRPr lang="es-GT" b="1" dirty="0"/>
          </a:p>
        </p:txBody>
      </p:sp>
    </p:spTree>
    <p:extLst>
      <p:ext uri="{BB962C8B-B14F-4D97-AF65-F5344CB8AC3E}">
        <p14:creationId xmlns:p14="http://schemas.microsoft.com/office/powerpoint/2010/main" val="1080095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587</Words>
  <Application>Microsoft Office PowerPoint</Application>
  <PresentationFormat>Panorámica</PresentationFormat>
  <Paragraphs>24</Paragraphs>
  <Slides>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vt:i4>
      </vt:variant>
    </vt:vector>
  </HeadingPairs>
  <TitlesOfParts>
    <vt:vector size="15" baseType="lpstr">
      <vt:lpstr>Arial</vt:lpstr>
      <vt:lpstr>Bahnschrift Light</vt:lpstr>
      <vt:lpstr>Bahnschrift SemiLight SemiConde</vt:lpstr>
      <vt:lpstr>Calibri</vt:lpstr>
      <vt:lpstr>Calibri Light</vt:lpstr>
      <vt:lpstr>Engravers MT</vt:lpstr>
      <vt:lpstr>Playfair</vt:lpstr>
      <vt:lpstr>Roboto</vt:lpstr>
      <vt:lpstr>Tema de Office</vt:lpstr>
      <vt:lpstr>Friedrich Nietzsche</vt:lpstr>
      <vt:lpstr>Presentación de PowerPoint</vt:lpstr>
      <vt:lpstr>Pensamiento de Friedrich</vt:lpstr>
      <vt:lpstr>Filosofía</vt:lpstr>
      <vt:lpstr>Frases de Friedrich Nietzsche para recordarle en el día de su 174 aniversario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Familia Chocho</dc:creator>
  <cp:lastModifiedBy>Familia Chocho</cp:lastModifiedBy>
  <cp:revision>13</cp:revision>
  <dcterms:created xsi:type="dcterms:W3CDTF">2021-09-21T21:39:31Z</dcterms:created>
  <dcterms:modified xsi:type="dcterms:W3CDTF">2021-09-22T02:41:49Z</dcterms:modified>
</cp:coreProperties>
</file>