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0" autoAdjust="0"/>
    <p:restoredTop sz="94660"/>
  </p:normalViewPr>
  <p:slideViewPr>
    <p:cSldViewPr snapToGrid="0">
      <p:cViewPr varScale="1">
        <p:scale>
          <a:sx n="73" d="100"/>
          <a:sy n="73"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GT"/>
          </a:p>
        </p:txBody>
      </p:sp>
      <p:sp>
        <p:nvSpPr>
          <p:cNvPr id="4" name="Marcador de fecha 3"/>
          <p:cNvSpPr>
            <a:spLocks noGrp="1"/>
          </p:cNvSpPr>
          <p:nvPr>
            <p:ph type="dt" sz="half" idx="10"/>
          </p:nvPr>
        </p:nvSpPr>
        <p:spPr/>
        <p:txBody>
          <a:bodyPr/>
          <a:lstStyle/>
          <a:p>
            <a:fld id="{843BE8F2-002E-4741-B716-C833BB4A9DD1}" type="datetimeFigureOut">
              <a:rPr lang="es-GT" smtClean="0"/>
              <a:t>1/09/2021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2626294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843BE8F2-002E-4741-B716-C833BB4A9DD1}" type="datetimeFigureOut">
              <a:rPr lang="es-GT" smtClean="0"/>
              <a:t>1/09/2021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29125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843BE8F2-002E-4741-B716-C833BB4A9DD1}" type="datetimeFigureOut">
              <a:rPr lang="es-GT" smtClean="0"/>
              <a:t>1/09/2021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169782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843BE8F2-002E-4741-B716-C833BB4A9DD1}" type="datetimeFigureOut">
              <a:rPr lang="es-GT" smtClean="0"/>
              <a:t>1/09/2021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27367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43BE8F2-002E-4741-B716-C833BB4A9DD1}" type="datetimeFigureOut">
              <a:rPr lang="es-GT" smtClean="0"/>
              <a:t>1/09/2021</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1966917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843BE8F2-002E-4741-B716-C833BB4A9DD1}" type="datetimeFigureOut">
              <a:rPr lang="es-GT" smtClean="0"/>
              <a:t>1/09/2021</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294811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843BE8F2-002E-4741-B716-C833BB4A9DD1}" type="datetimeFigureOut">
              <a:rPr lang="es-GT" smtClean="0"/>
              <a:t>1/09/2021</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312324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843BE8F2-002E-4741-B716-C833BB4A9DD1}" type="datetimeFigureOut">
              <a:rPr lang="es-GT" smtClean="0"/>
              <a:t>1/09/2021</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33980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BE8F2-002E-4741-B716-C833BB4A9DD1}" type="datetimeFigureOut">
              <a:rPr lang="es-GT" smtClean="0"/>
              <a:t>1/09/2021</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3952024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43BE8F2-002E-4741-B716-C833BB4A9DD1}" type="datetimeFigureOut">
              <a:rPr lang="es-GT" smtClean="0"/>
              <a:t>1/09/2021</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3321266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43BE8F2-002E-4741-B716-C833BB4A9DD1}" type="datetimeFigureOut">
              <a:rPr lang="es-GT" smtClean="0"/>
              <a:t>1/09/2021</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1581D092-A21F-4F22-B010-08E7437282C2}" type="slidenum">
              <a:rPr lang="es-GT" smtClean="0"/>
              <a:t>‹Nº›</a:t>
            </a:fld>
            <a:endParaRPr lang="es-GT"/>
          </a:p>
        </p:txBody>
      </p:sp>
    </p:spTree>
    <p:extLst>
      <p:ext uri="{BB962C8B-B14F-4D97-AF65-F5344CB8AC3E}">
        <p14:creationId xmlns:p14="http://schemas.microsoft.com/office/powerpoint/2010/main" val="17540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BE8F2-002E-4741-B716-C833BB4A9DD1}" type="datetimeFigureOut">
              <a:rPr lang="es-GT" smtClean="0"/>
              <a:t>1/09/2021</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1D092-A21F-4F22-B010-08E7437282C2}" type="slidenum">
              <a:rPr lang="es-GT" smtClean="0"/>
              <a:t>‹Nº›</a:t>
            </a:fld>
            <a:endParaRPr lang="es-GT"/>
          </a:p>
        </p:txBody>
      </p:sp>
    </p:spTree>
    <p:extLst>
      <p:ext uri="{BB962C8B-B14F-4D97-AF65-F5344CB8AC3E}">
        <p14:creationId xmlns:p14="http://schemas.microsoft.com/office/powerpoint/2010/main" val="1506531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8" Type="http://schemas.openxmlformats.org/officeDocument/2006/relationships/image" Target="../media/image8.jpeg" /><Relationship Id="rId3" Type="http://schemas.openxmlformats.org/officeDocument/2006/relationships/image" Target="../media/image2.jpeg" /><Relationship Id="rId7" Type="http://schemas.openxmlformats.org/officeDocument/2006/relationships/image" Target="../media/image9.gif" /><Relationship Id="rId12" Type="http://schemas.openxmlformats.org/officeDocument/2006/relationships/image" Target="../media/image12.jpeg" /><Relationship Id="rId2" Type="http://schemas.openxmlformats.org/officeDocument/2006/relationships/image" Target="../media/image6.jpeg" /><Relationship Id="rId1" Type="http://schemas.openxmlformats.org/officeDocument/2006/relationships/slideLayout" Target="../slideLayouts/slideLayout2.xml" /><Relationship Id="rId6" Type="http://schemas.openxmlformats.org/officeDocument/2006/relationships/image" Target="../media/image3.jpeg" /><Relationship Id="rId11" Type="http://schemas.openxmlformats.org/officeDocument/2006/relationships/image" Target="../media/image10.jpeg" /><Relationship Id="rId5" Type="http://schemas.openxmlformats.org/officeDocument/2006/relationships/image" Target="../media/image4.jpeg" /><Relationship Id="rId10" Type="http://schemas.openxmlformats.org/officeDocument/2006/relationships/image" Target="../media/image7.jpeg" /><Relationship Id="rId4" Type="http://schemas.openxmlformats.org/officeDocument/2006/relationships/image" Target="../media/image5.jpeg" /><Relationship Id="rId9" Type="http://schemas.openxmlformats.org/officeDocument/2006/relationships/image" Target="../media/image11.png"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9.gi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0">
          <a:fgClr>
            <a:schemeClr val="accent1"/>
          </a:fgClr>
          <a:bgClr>
            <a:schemeClr val="bg1"/>
          </a:bgClr>
        </a:pattFill>
        <a:effectLst/>
      </p:bgPr>
    </p:bg>
    <p:spTree>
      <p:nvGrpSpPr>
        <p:cNvPr id="1" name=""/>
        <p:cNvGrpSpPr/>
        <p:nvPr/>
      </p:nvGrpSpPr>
      <p:grpSpPr>
        <a:xfrm>
          <a:off x="0" y="0"/>
          <a:ext cx="0" cy="0"/>
          <a:chOff x="0" y="0"/>
          <a:chExt cx="0" cy="0"/>
        </a:xfrm>
      </p:grpSpPr>
      <p:sp>
        <p:nvSpPr>
          <p:cNvPr id="7" name="Rectángulo 6"/>
          <p:cNvSpPr/>
          <p:nvPr/>
        </p:nvSpPr>
        <p:spPr>
          <a:xfrm>
            <a:off x="2664823" y="1463041"/>
            <a:ext cx="6309360" cy="2246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s-GT" sz="4800" b="1" dirty="0">
                <a:ln>
                  <a:solidFill>
                    <a:sysClr val="windowText" lastClr="000000"/>
                  </a:solidFill>
                </a:ln>
                <a:solidFill>
                  <a:schemeClr val="tx1"/>
                </a:solidFill>
                <a:latin typeface="a Adulsa Script" panose="03000503000000000000" pitchFamily="66" charset="0"/>
              </a:rPr>
              <a:t>Instituto Privado Rafael </a:t>
            </a:r>
          </a:p>
          <a:p>
            <a:pPr algn="ctr"/>
            <a:r>
              <a:rPr lang="es-GT" sz="4800" b="1" dirty="0">
                <a:ln>
                  <a:solidFill>
                    <a:sysClr val="windowText" lastClr="000000"/>
                  </a:solidFill>
                </a:ln>
                <a:solidFill>
                  <a:schemeClr val="tx1"/>
                </a:solidFill>
                <a:latin typeface="a Adulsa Script" panose="03000503000000000000" pitchFamily="66" charset="0"/>
              </a:rPr>
              <a:t>Arévalo Martínez</a:t>
            </a:r>
          </a:p>
        </p:txBody>
      </p:sp>
      <p:pic>
        <p:nvPicPr>
          <p:cNvPr id="1026" name="Picture 2" descr="Logo Instituto Privado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72558" y="601597"/>
            <a:ext cx="1751602" cy="1722887"/>
          </a:xfrm>
          <a:prstGeom prst="rect">
            <a:avLst/>
          </a:prstGeom>
          <a:noFill/>
          <a:extLst>
            <a:ext uri="{909E8E84-426E-40DD-AFC4-6F175D3DCCD1}">
              <a14:hiddenFill xmlns:a14="http://schemas.microsoft.com/office/drawing/2010/main">
                <a:solidFill>
                  <a:srgbClr val="FFFFFF"/>
                </a:solidFill>
              </a14:hiddenFill>
            </a:ext>
          </a:extLst>
        </p:spPr>
      </p:pic>
      <p:sp>
        <p:nvSpPr>
          <p:cNvPr id="8" name="Rectángulo 7"/>
          <p:cNvSpPr/>
          <p:nvPr/>
        </p:nvSpPr>
        <p:spPr>
          <a:xfrm>
            <a:off x="1815737" y="2598805"/>
            <a:ext cx="8007532" cy="3944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3200" b="1" dirty="0">
                <a:ln>
                  <a:solidFill>
                    <a:sysClr val="windowText" lastClr="000000"/>
                  </a:solidFill>
                </a:ln>
                <a:solidFill>
                  <a:schemeClr val="tx1"/>
                </a:solidFill>
                <a:latin typeface="Bunny Baby" panose="02000506000000020004" pitchFamily="50" charset="0"/>
              </a:rPr>
              <a:t>Rafael ANTONIO </a:t>
            </a:r>
            <a:r>
              <a:rPr lang="es-GT" sz="3200" b="1" dirty="0" err="1">
                <a:ln>
                  <a:solidFill>
                    <a:sysClr val="windowText" lastClr="000000"/>
                  </a:solidFill>
                </a:ln>
                <a:solidFill>
                  <a:schemeClr val="tx1"/>
                </a:solidFill>
                <a:latin typeface="Bunny Baby" panose="02000506000000020004" pitchFamily="50" charset="0"/>
              </a:rPr>
              <a:t>Arreaga</a:t>
            </a:r>
            <a:r>
              <a:rPr lang="es-GT" sz="3200" b="1" dirty="0">
                <a:ln>
                  <a:solidFill>
                    <a:sysClr val="windowText" lastClr="000000"/>
                  </a:solidFill>
                </a:ln>
                <a:solidFill>
                  <a:schemeClr val="tx1"/>
                </a:solidFill>
                <a:latin typeface="Bunny Baby" panose="02000506000000020004" pitchFamily="50" charset="0"/>
              </a:rPr>
              <a:t> FONSECA </a:t>
            </a:r>
          </a:p>
          <a:p>
            <a:pPr algn="ctr"/>
            <a:endParaRPr lang="es-GT" sz="3200" b="1" dirty="0">
              <a:ln>
                <a:solidFill>
                  <a:sysClr val="windowText" lastClr="000000"/>
                </a:solidFill>
              </a:ln>
              <a:solidFill>
                <a:schemeClr val="tx1"/>
              </a:solidFill>
              <a:latin typeface="Bunny Baby" panose="02000506000000020004" pitchFamily="50" charset="0"/>
            </a:endParaRPr>
          </a:p>
          <a:p>
            <a:pPr algn="ctr"/>
            <a:r>
              <a:rPr lang="es-GT" sz="3200" b="1" dirty="0">
                <a:ln>
                  <a:solidFill>
                    <a:sysClr val="windowText" lastClr="000000"/>
                  </a:solidFill>
                </a:ln>
                <a:solidFill>
                  <a:schemeClr val="tx1"/>
                </a:solidFill>
                <a:latin typeface="Bunny Baby" panose="02000506000000020004" pitchFamily="50" charset="0"/>
              </a:rPr>
              <a:t>Computación</a:t>
            </a:r>
          </a:p>
          <a:p>
            <a:pPr algn="ctr"/>
            <a:endParaRPr lang="es-GT" sz="3200" b="1" dirty="0">
              <a:ln>
                <a:solidFill>
                  <a:sysClr val="windowText" lastClr="000000"/>
                </a:solidFill>
              </a:ln>
              <a:solidFill>
                <a:schemeClr val="tx1"/>
              </a:solidFill>
              <a:latin typeface="Bunny Baby" panose="02000506000000020004" pitchFamily="50" charset="0"/>
            </a:endParaRPr>
          </a:p>
          <a:p>
            <a:pPr algn="ctr"/>
            <a:r>
              <a:rPr lang="es-GT" sz="3200" b="1" dirty="0">
                <a:ln>
                  <a:solidFill>
                    <a:sysClr val="windowText" lastClr="000000"/>
                  </a:solidFill>
                </a:ln>
                <a:solidFill>
                  <a:schemeClr val="tx1"/>
                </a:solidFill>
                <a:latin typeface="Bunny Baby" panose="02000506000000020004" pitchFamily="50" charset="0"/>
              </a:rPr>
              <a:t>Yesica Argueta</a:t>
            </a:r>
          </a:p>
          <a:p>
            <a:pPr algn="ctr"/>
            <a:endParaRPr lang="es-GT" sz="3200" b="1" dirty="0">
              <a:ln>
                <a:solidFill>
                  <a:sysClr val="windowText" lastClr="000000"/>
                </a:solidFill>
              </a:ln>
              <a:solidFill>
                <a:schemeClr val="tx1"/>
              </a:solidFill>
              <a:latin typeface="Bunny Baby" panose="02000506000000020004" pitchFamily="50" charset="0"/>
            </a:endParaRPr>
          </a:p>
          <a:p>
            <a:pPr algn="ctr"/>
            <a:r>
              <a:rPr lang="es-GT" sz="3200" b="1" dirty="0">
                <a:ln>
                  <a:solidFill>
                    <a:sysClr val="windowText" lastClr="000000"/>
                  </a:solidFill>
                </a:ln>
                <a:solidFill>
                  <a:schemeClr val="tx1"/>
                </a:solidFill>
                <a:latin typeface="Bunny Baby" panose="02000506000000020004" pitchFamily="50" charset="0"/>
              </a:rPr>
              <a:t>Partes de la computadora</a:t>
            </a:r>
          </a:p>
          <a:p>
            <a:pPr algn="ctr"/>
            <a:r>
              <a:rPr lang="es-GT" sz="3200" b="1" dirty="0">
                <a:ln>
                  <a:solidFill>
                    <a:sysClr val="windowText" lastClr="000000"/>
                  </a:solidFill>
                </a:ln>
                <a:solidFill>
                  <a:schemeClr val="tx1"/>
                </a:solidFill>
                <a:latin typeface="Bunny Baby" panose="02000506000000020004" pitchFamily="50" charset="0"/>
              </a:rPr>
              <a:t> </a:t>
            </a:r>
          </a:p>
          <a:p>
            <a:pPr algn="ctr"/>
            <a:r>
              <a:rPr lang="es-GT" sz="3200" b="1" dirty="0">
                <a:ln>
                  <a:solidFill>
                    <a:sysClr val="windowText" lastClr="000000"/>
                  </a:solidFill>
                </a:ln>
                <a:solidFill>
                  <a:schemeClr val="tx1"/>
                </a:solidFill>
                <a:latin typeface="Bunny Baby" panose="02000506000000020004" pitchFamily="50" charset="0"/>
              </a:rPr>
              <a:t>4to Perito en ADMINISTRACIÓN DE EMPRESAS  </a:t>
            </a:r>
          </a:p>
          <a:p>
            <a:pPr algn="ctr"/>
            <a:r>
              <a:rPr lang="es-GT" sz="4000" b="1" dirty="0">
                <a:ln>
                  <a:solidFill>
                    <a:sysClr val="windowText" lastClr="000000"/>
                  </a:solidFill>
                </a:ln>
                <a:solidFill>
                  <a:schemeClr val="tx1"/>
                </a:solidFill>
                <a:latin typeface="Bunny Baby" panose="02000506000000020004" pitchFamily="50" charset="0"/>
              </a:rPr>
              <a:t> </a:t>
            </a:r>
          </a:p>
        </p:txBody>
      </p:sp>
    </p:spTree>
    <p:extLst>
      <p:ext uri="{BB962C8B-B14F-4D97-AF65-F5344CB8AC3E}">
        <p14:creationId xmlns:p14="http://schemas.microsoft.com/office/powerpoint/2010/main" val="214355671"/>
      </p:ext>
    </p:extLst>
  </p:cSld>
  <p:clrMapOvr>
    <a:masterClrMapping/>
  </p:clrMapOvr>
  <mc:AlternateContent xmlns:mc="http://schemas.openxmlformats.org/markup-compatibility/2006" xmlns:p14="http://schemas.microsoft.com/office/powerpoint/2010/main">
    <mc:Choice Requires="p14">
      <p:transition spd="slow" p14:dur="2500" advTm="1000">
        <p:push dir="u"/>
      </p:transition>
    </mc:Choice>
    <mc:Fallback xmlns="">
      <p:transition spd="slow" advTm="1000">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shingle">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2096086" y="365760"/>
            <a:ext cx="8539089" cy="1603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7200" b="1" dirty="0">
                <a:ln>
                  <a:solidFill>
                    <a:sysClr val="windowText" lastClr="000000"/>
                  </a:solidFill>
                </a:ln>
                <a:solidFill>
                  <a:schemeClr val="tx1"/>
                </a:solidFill>
                <a:latin typeface="Cold Outside" panose="02000500000000000000" pitchFamily="2" charset="0"/>
              </a:rPr>
              <a:t>TECLADO</a:t>
            </a:r>
          </a:p>
        </p:txBody>
      </p:sp>
      <p:sp>
        <p:nvSpPr>
          <p:cNvPr id="5" name="Rectángulo 4"/>
          <p:cNvSpPr/>
          <p:nvPr/>
        </p:nvSpPr>
        <p:spPr>
          <a:xfrm>
            <a:off x="422030" y="1969477"/>
            <a:ext cx="8637563" cy="4276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En informática un teclado es un periférico de entrada o dispositivo, en parte inspirado en el teclado de la máquina de escribir, que utiliza una disposición de botones o teclas, para que actúen como palancas mecánicas o interruptores electrónicos que envían información a la computadora. Después de las tarjetas perforadas y las cintas de papel, la interacción a través de los teclados al estilo teletipo se convirtió en el principal medio de entrada para las computadoras.</a:t>
            </a:r>
            <a:endParaRPr lang="es-GT" sz="2400" dirty="0">
              <a:ln>
                <a:solidFill>
                  <a:sysClr val="windowText" lastClr="000000"/>
                </a:solidFill>
              </a:ln>
              <a:solidFill>
                <a:schemeClr val="tx1"/>
              </a:solidFill>
              <a:latin typeface="Arial Black" panose="020B0A04020102020204" pitchFamily="34" charset="0"/>
            </a:endParaRPr>
          </a:p>
        </p:txBody>
      </p:sp>
      <p:pic>
        <p:nvPicPr>
          <p:cNvPr id="10242" name="Picture 2" descr="TECLA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9593" y="3148500"/>
            <a:ext cx="304800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00903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2883877" y="323557"/>
            <a:ext cx="5711483" cy="1927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5400" b="1" dirty="0">
                <a:ln>
                  <a:solidFill>
                    <a:sysClr val="windowText" lastClr="000000"/>
                  </a:solidFill>
                </a:ln>
                <a:solidFill>
                  <a:schemeClr val="tx1"/>
                </a:solidFill>
                <a:latin typeface="Cold Outside" panose="02000500000000000000" pitchFamily="2" charset="0"/>
              </a:rPr>
              <a:t>RATÓN/MOUSE</a:t>
            </a:r>
          </a:p>
        </p:txBody>
      </p:sp>
      <p:sp>
        <p:nvSpPr>
          <p:cNvPr id="5" name="Rectángulo 4"/>
          <p:cNvSpPr/>
          <p:nvPr/>
        </p:nvSpPr>
        <p:spPr>
          <a:xfrm>
            <a:off x="253218" y="2250831"/>
            <a:ext cx="8721970" cy="4135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800" dirty="0">
                <a:ln>
                  <a:solidFill>
                    <a:sysClr val="windowText" lastClr="000000"/>
                  </a:solidFill>
                </a:ln>
                <a:solidFill>
                  <a:schemeClr val="tx1"/>
                </a:solidFill>
                <a:latin typeface="Arial Black" panose="020B0A04020102020204" pitchFamily="34" charset="0"/>
              </a:rPr>
              <a:t>El ratón o mouse es un dispositivo apuntador usado para facilitar el manejo de un entorno gráfico en un computador. Generalmente está fabricado en plástico y se utiliza con una de las manos. Detecta su movimiento relativo en dos dimensiones por la superficie plana en la que se apoya, reflejándose habitualmente a través de un puntero o flecha en el monitor</a:t>
            </a:r>
            <a:r>
              <a:rPr lang="es-MX" dirty="0"/>
              <a:t>.</a:t>
            </a:r>
            <a:endParaRPr lang="es-GT" dirty="0"/>
          </a:p>
        </p:txBody>
      </p:sp>
      <p:pic>
        <p:nvPicPr>
          <p:cNvPr id="11266" name="Picture 2" descr="MO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5002" y="2912329"/>
            <a:ext cx="3048000"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2368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pattFill prst="ltDnDiag">
          <a:fgClr>
            <a:schemeClr val="accent1"/>
          </a:fgClr>
          <a:bgClr>
            <a:schemeClr val="bg1"/>
          </a:bgClr>
        </a:pattFill>
        <a:effectLst/>
      </p:bgPr>
    </p:bg>
    <p:spTree>
      <p:nvGrpSpPr>
        <p:cNvPr id="1" name=""/>
        <p:cNvGrpSpPr/>
        <p:nvPr/>
      </p:nvGrpSpPr>
      <p:grpSpPr>
        <a:xfrm>
          <a:off x="0" y="0"/>
          <a:ext cx="0" cy="0"/>
          <a:chOff x="0" y="0"/>
          <a:chExt cx="0" cy="0"/>
        </a:xfrm>
      </p:grpSpPr>
      <p:sp>
        <p:nvSpPr>
          <p:cNvPr id="4" name="Corazón 3"/>
          <p:cNvSpPr/>
          <p:nvPr/>
        </p:nvSpPr>
        <p:spPr>
          <a:xfrm>
            <a:off x="1728788" y="128587"/>
            <a:ext cx="8329612" cy="6729413"/>
          </a:xfrm>
          <a:prstGeom prst="hear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grpSp>
        <p:nvGrpSpPr>
          <p:cNvPr id="43" name="Grupo 42"/>
          <p:cNvGrpSpPr/>
          <p:nvPr/>
        </p:nvGrpSpPr>
        <p:grpSpPr>
          <a:xfrm>
            <a:off x="1827813" y="0"/>
            <a:ext cx="8230587" cy="6756773"/>
            <a:chOff x="1827813" y="0"/>
            <a:chExt cx="8230587" cy="6756773"/>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0421" y="4773479"/>
              <a:ext cx="1700015" cy="1257691"/>
            </a:xfrm>
            <a:prstGeom prst="rect">
              <a:avLst/>
            </a:prstGeom>
          </p:spPr>
        </p:pic>
        <p:grpSp>
          <p:nvGrpSpPr>
            <p:cNvPr id="42" name="Grupo 41"/>
            <p:cNvGrpSpPr/>
            <p:nvPr/>
          </p:nvGrpSpPr>
          <p:grpSpPr>
            <a:xfrm>
              <a:off x="1827813" y="0"/>
              <a:ext cx="8230587" cy="6756773"/>
              <a:chOff x="1827813" y="0"/>
              <a:chExt cx="8230587" cy="6756773"/>
            </a:xfrm>
          </p:grpSpPr>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2436" y="1845467"/>
                <a:ext cx="2227357" cy="1647826"/>
              </a:xfrm>
              <a:prstGeom prst="rect">
                <a:avLst/>
              </a:prstGeom>
            </p:spPr>
          </p:pic>
          <p:pic>
            <p:nvPicPr>
              <p:cNvPr id="8" name="Imagen 7"/>
              <p:cNvPicPr>
                <a:picLocks noChangeAspect="1"/>
              </p:cNvPicPr>
              <p:nvPr/>
            </p:nvPicPr>
            <p:blipFill rotWithShape="1">
              <a:blip r:embed="rId4">
                <a:extLst>
                  <a:ext uri="{28A0092B-C50C-407E-A947-70E740481C1C}">
                    <a14:useLocalDpi xmlns:a14="http://schemas.microsoft.com/office/drawing/2010/main" val="0"/>
                  </a:ext>
                </a:extLst>
              </a:blip>
              <a:srcRect t="19889" b="16778"/>
              <a:stretch/>
            </p:blipFill>
            <p:spPr>
              <a:xfrm>
                <a:off x="5633148" y="2271712"/>
                <a:ext cx="2857500" cy="1357313"/>
              </a:xfrm>
              <a:prstGeom prst="rect">
                <a:avLst/>
              </a:prstGeom>
            </p:spPr>
          </p:pic>
          <p:pic>
            <p:nvPicPr>
              <p:cNvPr id="10" name="Imagen 9"/>
              <p:cNvPicPr>
                <a:picLocks noChangeAspect="1"/>
              </p:cNvPicPr>
              <p:nvPr/>
            </p:nvPicPr>
            <p:blipFill rotWithShape="1">
              <a:blip r:embed="rId5">
                <a:extLst>
                  <a:ext uri="{28A0092B-C50C-407E-A947-70E740481C1C}">
                    <a14:useLocalDpi xmlns:a14="http://schemas.microsoft.com/office/drawing/2010/main" val="0"/>
                  </a:ext>
                </a:extLst>
              </a:blip>
              <a:srcRect r="23333"/>
              <a:stretch/>
            </p:blipFill>
            <p:spPr>
              <a:xfrm>
                <a:off x="7683104" y="981074"/>
                <a:ext cx="1752600" cy="1600200"/>
              </a:xfrm>
              <a:prstGeom prst="rect">
                <a:avLst/>
              </a:prstGeom>
            </p:spPr>
          </p:pic>
          <p:pic>
            <p:nvPicPr>
              <p:cNvPr id="9" name="Imagen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95623" y="1020626"/>
                <a:ext cx="1587818" cy="1649681"/>
              </a:xfrm>
              <a:prstGeom prst="rect">
                <a:avLst/>
              </a:prstGeom>
            </p:spPr>
          </p:pic>
          <p:pic>
            <p:nvPicPr>
              <p:cNvPr id="13" name="Imagen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94821" y="1550192"/>
                <a:ext cx="2314575" cy="2238375"/>
              </a:xfrm>
              <a:prstGeom prst="rect">
                <a:avLst/>
              </a:prstGeom>
            </p:spPr>
          </p:pic>
          <p:pic>
            <p:nvPicPr>
              <p:cNvPr id="22" name="Imagen 2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7913268">
                <a:off x="2210888" y="1582586"/>
                <a:ext cx="2023643" cy="1198939"/>
              </a:xfrm>
              <a:prstGeom prst="rect">
                <a:avLst/>
              </a:prstGeom>
            </p:spPr>
          </p:pic>
          <p:pic>
            <p:nvPicPr>
              <p:cNvPr id="30" name="Imagen 29"/>
              <p:cNvPicPr>
                <a:picLocks noChangeAspect="1"/>
              </p:cNvPicPr>
              <p:nvPr/>
            </p:nvPicPr>
            <p:blipFill rotWithShape="1">
              <a:blip r:embed="rId4">
                <a:extLst>
                  <a:ext uri="{28A0092B-C50C-407E-A947-70E740481C1C}">
                    <a14:useLocalDpi xmlns:a14="http://schemas.microsoft.com/office/drawing/2010/main" val="0"/>
                  </a:ext>
                </a:extLst>
              </a:blip>
              <a:srcRect t="20001" b="17333"/>
              <a:stretch/>
            </p:blipFill>
            <p:spPr>
              <a:xfrm>
                <a:off x="5023466" y="1804273"/>
                <a:ext cx="1863221" cy="875714"/>
              </a:xfrm>
              <a:prstGeom prst="rect">
                <a:avLst/>
              </a:prstGeom>
            </p:spPr>
          </p:pic>
          <p:grpSp>
            <p:nvGrpSpPr>
              <p:cNvPr id="41" name="Grupo 40"/>
              <p:cNvGrpSpPr/>
              <p:nvPr/>
            </p:nvGrpSpPr>
            <p:grpSpPr>
              <a:xfrm>
                <a:off x="1827813" y="0"/>
                <a:ext cx="8230587" cy="6756773"/>
                <a:chOff x="1778300" y="0"/>
                <a:chExt cx="8230587" cy="6756773"/>
              </a:xfrm>
            </p:grpSpPr>
            <p:pic>
              <p:nvPicPr>
                <p:cNvPr id="20" name="Imagen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207904">
                  <a:off x="4515157" y="1307756"/>
                  <a:ext cx="1232964" cy="1040927"/>
                </a:xfrm>
                <a:prstGeom prst="rect">
                  <a:avLst/>
                </a:prstGeom>
              </p:spPr>
            </p:pic>
            <p:grpSp>
              <p:nvGrpSpPr>
                <p:cNvPr id="40" name="Grupo 39"/>
                <p:cNvGrpSpPr/>
                <p:nvPr/>
              </p:nvGrpSpPr>
              <p:grpSpPr>
                <a:xfrm>
                  <a:off x="1778300" y="0"/>
                  <a:ext cx="8230587" cy="6756773"/>
                  <a:chOff x="1779179" y="-14288"/>
                  <a:chExt cx="8230587" cy="6756773"/>
                </a:xfrm>
              </p:grpSpPr>
              <p:pic>
                <p:nvPicPr>
                  <p:cNvPr id="5" name="Imagen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98818" y="-14288"/>
                    <a:ext cx="3048000" cy="2286000"/>
                  </a:xfrm>
                  <a:prstGeom prst="rect">
                    <a:avLst/>
                  </a:prstGeom>
                </p:spPr>
              </p:pic>
              <p:pic>
                <p:nvPicPr>
                  <p:cNvPr id="11" name="Imagen 1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51159" y="3205162"/>
                    <a:ext cx="3038475" cy="2000250"/>
                  </a:xfrm>
                  <a:prstGeom prst="rect">
                    <a:avLst/>
                  </a:prstGeom>
                </p:spPr>
              </p:pic>
              <p:pic>
                <p:nvPicPr>
                  <p:cNvPr id="18" name="Imagen 17"/>
                  <p:cNvPicPr>
                    <a:picLocks noChangeAspect="1"/>
                  </p:cNvPicPr>
                  <p:nvPr/>
                </p:nvPicPr>
                <p:blipFill rotWithShape="1">
                  <a:blip r:embed="rId4">
                    <a:extLst>
                      <a:ext uri="{28A0092B-C50C-407E-A947-70E740481C1C}">
                        <a14:useLocalDpi xmlns:a14="http://schemas.microsoft.com/office/drawing/2010/main" val="0"/>
                      </a:ext>
                    </a:extLst>
                  </a:blip>
                  <a:srcRect t="16533" b="12927"/>
                  <a:stretch/>
                </p:blipFill>
                <p:spPr>
                  <a:xfrm rot="21076799">
                    <a:off x="2663461" y="2212179"/>
                    <a:ext cx="1728373" cy="914400"/>
                  </a:xfrm>
                  <a:prstGeom prst="rect">
                    <a:avLst/>
                  </a:prstGeom>
                </p:spPr>
              </p:pic>
              <p:pic>
                <p:nvPicPr>
                  <p:cNvPr id="7" name="Imagen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75861" y="1966912"/>
                    <a:ext cx="2314575" cy="2238375"/>
                  </a:xfrm>
                  <a:prstGeom prst="rect">
                    <a:avLst/>
                  </a:prstGeom>
                </p:spPr>
              </p:pic>
              <p:pic>
                <p:nvPicPr>
                  <p:cNvPr id="12" name="Imagen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76844" y="3038904"/>
                    <a:ext cx="2114692" cy="1252883"/>
                  </a:xfrm>
                  <a:prstGeom prst="rect">
                    <a:avLst/>
                  </a:prstGeom>
                </p:spPr>
              </p:pic>
              <p:pic>
                <p:nvPicPr>
                  <p:cNvPr id="15" name="Imagen 1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3128869">
                    <a:off x="6698312" y="2739861"/>
                    <a:ext cx="2583659" cy="1937744"/>
                  </a:xfrm>
                  <a:prstGeom prst="rect">
                    <a:avLst/>
                  </a:prstGeom>
                </p:spPr>
              </p:pic>
              <p:pic>
                <p:nvPicPr>
                  <p:cNvPr id="16" name="Imagen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2450054">
                    <a:off x="2638657" y="4244842"/>
                    <a:ext cx="3048000" cy="1219200"/>
                  </a:xfrm>
                  <a:prstGeom prst="rect">
                    <a:avLst/>
                  </a:prstGeom>
                </p:spPr>
              </p:pic>
              <p:pic>
                <p:nvPicPr>
                  <p:cNvPr id="17" name="Imagen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9124144">
                    <a:off x="6015272" y="4349205"/>
                    <a:ext cx="2418561" cy="1432915"/>
                  </a:xfrm>
                  <a:prstGeom prst="rect">
                    <a:avLst/>
                  </a:prstGeom>
                </p:spPr>
              </p:pic>
              <p:pic>
                <p:nvPicPr>
                  <p:cNvPr id="19" name="Imagen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14759" y="44631"/>
                    <a:ext cx="1994055" cy="1495541"/>
                  </a:xfrm>
                  <a:prstGeom prst="rect">
                    <a:avLst/>
                  </a:prstGeom>
                </p:spPr>
              </p:pic>
              <p:pic>
                <p:nvPicPr>
                  <p:cNvPr id="21" name="Imagen 2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3193261">
                    <a:off x="2335244" y="2991650"/>
                    <a:ext cx="1120767" cy="1164433"/>
                  </a:xfrm>
                  <a:prstGeom prst="rect">
                    <a:avLst/>
                  </a:prstGeom>
                </p:spPr>
              </p:pic>
              <p:pic>
                <p:nvPicPr>
                  <p:cNvPr id="23" name="Imagen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145276">
                    <a:off x="1779179" y="924582"/>
                    <a:ext cx="1479105" cy="1094259"/>
                  </a:xfrm>
                  <a:prstGeom prst="rect">
                    <a:avLst/>
                  </a:prstGeom>
                </p:spPr>
              </p:pic>
              <p:pic>
                <p:nvPicPr>
                  <p:cNvPr id="24" name="Imagen 2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7788675">
                    <a:off x="7223025" y="3432861"/>
                    <a:ext cx="2795773" cy="1118309"/>
                  </a:xfrm>
                  <a:prstGeom prst="rect">
                    <a:avLst/>
                  </a:prstGeom>
                </p:spPr>
              </p:pic>
              <p:pic>
                <p:nvPicPr>
                  <p:cNvPr id="25" name="Imagen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162393">
                    <a:off x="8649903" y="1784400"/>
                    <a:ext cx="1563230" cy="1156496"/>
                  </a:xfrm>
                  <a:prstGeom prst="rect">
                    <a:avLst/>
                  </a:prstGeom>
                </p:spPr>
              </p:pic>
              <p:pic>
                <p:nvPicPr>
                  <p:cNvPr id="26" name="Imagen 25"/>
                  <p:cNvPicPr>
                    <a:picLocks noChangeAspect="1"/>
                  </p:cNvPicPr>
                  <p:nvPr/>
                </p:nvPicPr>
                <p:blipFill rotWithShape="1">
                  <a:blip r:embed="rId5">
                    <a:extLst>
                      <a:ext uri="{28A0092B-C50C-407E-A947-70E740481C1C}">
                        <a14:useLocalDpi xmlns:a14="http://schemas.microsoft.com/office/drawing/2010/main" val="0"/>
                      </a:ext>
                    </a:extLst>
                  </a:blip>
                  <a:srcRect r="21232"/>
                  <a:stretch/>
                </p:blipFill>
                <p:spPr>
                  <a:xfrm>
                    <a:off x="9115142" y="1084129"/>
                    <a:ext cx="890711" cy="791561"/>
                  </a:xfrm>
                  <a:prstGeom prst="rect">
                    <a:avLst/>
                  </a:prstGeom>
                </p:spPr>
              </p:pic>
              <p:pic>
                <p:nvPicPr>
                  <p:cNvPr id="27" name="Imagen 26"/>
                  <p:cNvPicPr>
                    <a:picLocks noChangeAspect="1"/>
                  </p:cNvPicPr>
                  <p:nvPr/>
                </p:nvPicPr>
                <p:blipFill rotWithShape="1">
                  <a:blip r:embed="rId7">
                    <a:extLst>
                      <a:ext uri="{28A0092B-C50C-407E-A947-70E740481C1C}">
                        <a14:useLocalDpi xmlns:a14="http://schemas.microsoft.com/office/drawing/2010/main" val="0"/>
                      </a:ext>
                    </a:extLst>
                  </a:blip>
                  <a:srcRect l="19174" r="14776" b="13750"/>
                  <a:stretch/>
                </p:blipFill>
                <p:spPr>
                  <a:xfrm>
                    <a:off x="5093377" y="4811904"/>
                    <a:ext cx="1528762" cy="1930581"/>
                  </a:xfrm>
                  <a:prstGeom prst="rect">
                    <a:avLst/>
                  </a:prstGeom>
                </p:spPr>
              </p:pic>
              <p:pic>
                <p:nvPicPr>
                  <p:cNvPr id="28" name="Imagen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20737858">
                    <a:off x="6751010" y="299335"/>
                    <a:ext cx="1767604" cy="1047245"/>
                  </a:xfrm>
                  <a:prstGeom prst="rect">
                    <a:avLst/>
                  </a:prstGeom>
                </p:spPr>
              </p:pic>
              <p:pic>
                <p:nvPicPr>
                  <p:cNvPr id="29" name="Imagen 2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4028267">
                    <a:off x="1289419" y="2211729"/>
                    <a:ext cx="2054818" cy="821927"/>
                  </a:xfrm>
                  <a:prstGeom prst="rect">
                    <a:avLst/>
                  </a:prstGeom>
                </p:spPr>
              </p:pic>
              <p:pic>
                <p:nvPicPr>
                  <p:cNvPr id="31" name="Imagen 30"/>
                  <p:cNvPicPr>
                    <a:picLocks noChangeAspect="1"/>
                  </p:cNvPicPr>
                  <p:nvPr/>
                </p:nvPicPr>
                <p:blipFill rotWithShape="1">
                  <a:blip r:embed="rId7">
                    <a:extLst>
                      <a:ext uri="{28A0092B-C50C-407E-A947-70E740481C1C}">
                        <a14:useLocalDpi xmlns:a14="http://schemas.microsoft.com/office/drawing/2010/main" val="0"/>
                      </a:ext>
                    </a:extLst>
                  </a:blip>
                  <a:srcRect l="26298" t="9226"/>
                  <a:stretch/>
                </p:blipFill>
                <p:spPr>
                  <a:xfrm>
                    <a:off x="5901393" y="654516"/>
                    <a:ext cx="1705893" cy="2031860"/>
                  </a:xfrm>
                  <a:prstGeom prst="rect">
                    <a:avLst/>
                  </a:prstGeom>
                </p:spPr>
              </p:pic>
              <p:pic>
                <p:nvPicPr>
                  <p:cNvPr id="32" name="Imagen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27322">
                    <a:off x="3033821" y="221907"/>
                    <a:ext cx="1573652" cy="1164206"/>
                  </a:xfrm>
                  <a:prstGeom prst="rect">
                    <a:avLst/>
                  </a:prstGeom>
                </p:spPr>
              </p:pic>
              <p:pic>
                <p:nvPicPr>
                  <p:cNvPr id="33" name="Imagen 32"/>
                  <p:cNvPicPr>
                    <a:picLocks noChangeAspect="1"/>
                  </p:cNvPicPr>
                  <p:nvPr/>
                </p:nvPicPr>
                <p:blipFill rotWithShape="1">
                  <a:blip r:embed="rId7">
                    <a:extLst>
                      <a:ext uri="{28A0092B-C50C-407E-A947-70E740481C1C}">
                        <a14:useLocalDpi xmlns:a14="http://schemas.microsoft.com/office/drawing/2010/main" val="0"/>
                      </a:ext>
                    </a:extLst>
                  </a:blip>
                  <a:srcRect t="9170"/>
                  <a:stretch/>
                </p:blipFill>
                <p:spPr>
                  <a:xfrm rot="1247851">
                    <a:off x="3104705" y="406325"/>
                    <a:ext cx="2314575" cy="2033123"/>
                  </a:xfrm>
                  <a:prstGeom prst="rect">
                    <a:avLst/>
                  </a:prstGeom>
                </p:spPr>
              </p:pic>
            </p:grpSp>
          </p:grpSp>
        </p:grpSp>
      </p:grpSp>
    </p:spTree>
    <p:extLst>
      <p:ext uri="{BB962C8B-B14F-4D97-AF65-F5344CB8AC3E}">
        <p14:creationId xmlns:p14="http://schemas.microsoft.com/office/powerpoint/2010/main" val="3162567184"/>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bg>
      <p:bgPr>
        <a:pattFill prst="diagBrick">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2391508" y="0"/>
            <a:ext cx="6766560" cy="1899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bliqueBottomRight"/>
              <a:lightRig rig="threePt" dir="t"/>
            </a:scene3d>
          </a:bodyPr>
          <a:lstStyle/>
          <a:p>
            <a:pPr algn="ctr"/>
            <a:r>
              <a:rPr lang="es-GT" sz="4800" b="1" dirty="0">
                <a:ln>
                  <a:solidFill>
                    <a:sysClr val="windowText" lastClr="000000"/>
                  </a:solidFill>
                </a:ln>
                <a:solidFill>
                  <a:schemeClr val="tx1"/>
                </a:solidFill>
                <a:latin typeface="Cold Outside" panose="02000500000000000000" pitchFamily="2" charset="0"/>
              </a:rPr>
              <a:t>MONITOR</a:t>
            </a:r>
          </a:p>
        </p:txBody>
      </p:sp>
      <p:sp>
        <p:nvSpPr>
          <p:cNvPr id="5" name="Rectángulo 4"/>
          <p:cNvSpPr/>
          <p:nvPr/>
        </p:nvSpPr>
        <p:spPr>
          <a:xfrm>
            <a:off x="731520" y="1877394"/>
            <a:ext cx="8426548" cy="2746772"/>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800" b="1" dirty="0">
                <a:ln>
                  <a:solidFill>
                    <a:sysClr val="windowText" lastClr="000000"/>
                  </a:solidFill>
                </a:ln>
                <a:solidFill>
                  <a:schemeClr val="tx1"/>
                </a:solidFill>
                <a:latin typeface="Arial Black" panose="020B0A04020102020204" pitchFamily="34" charset="0"/>
              </a:rPr>
              <a:t>El monitor de computadora o pantalla de ordenador, aunque también es común llamarlo pantalla, es un dispositivo de salida que, mediante una interfaz, muestra los resultados del procesamiento de una computadora.</a:t>
            </a:r>
            <a:endParaRPr lang="es-GT" sz="2800" b="1" dirty="0">
              <a:ln>
                <a:solidFill>
                  <a:sysClr val="windowText" lastClr="000000"/>
                </a:solidFill>
              </a:ln>
              <a:solidFill>
                <a:schemeClr val="tx1"/>
              </a:solidFill>
              <a:latin typeface="Arial Black" panose="020B0A04020102020204" pitchFamily="34" charset="0"/>
            </a:endParaRPr>
          </a:p>
        </p:txBody>
      </p:sp>
      <p:pic>
        <p:nvPicPr>
          <p:cNvPr id="2050" name="Picture 2" descr="MONI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812" y="4253659"/>
            <a:ext cx="3038475" cy="2247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1001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anim calcmode="lin" valueType="num">
                                      <p:cBhvr>
                                        <p:cTn id="8" dur="10" fill="hold"/>
                                        <p:tgtEl>
                                          <p:spTgt spid="5"/>
                                        </p:tgtEl>
                                        <p:attrNameLst>
                                          <p:attrName>ppt_x</p:attrName>
                                        </p:attrNameLst>
                                      </p:cBhvr>
                                      <p:tavLst>
                                        <p:tav tm="0">
                                          <p:val>
                                            <p:strVal val="#ppt_x"/>
                                          </p:val>
                                        </p:tav>
                                        <p:tav tm="100000">
                                          <p:val>
                                            <p:strVal val="#ppt_x"/>
                                          </p:val>
                                        </p:tav>
                                      </p:tavLst>
                                    </p:anim>
                                    <p:anim calcmode="lin" valueType="num">
                                      <p:cBhvr>
                                        <p:cTn id="9" dur="1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1000"/>
                                        <p:tgtEl>
                                          <p:spTgt spid="2050"/>
                                        </p:tgtEl>
                                      </p:cBhvr>
                                    </p:animEffect>
                                    <p:anim calcmode="lin" valueType="num">
                                      <p:cBhvr>
                                        <p:cTn id="13" dur="1000" fill="hold"/>
                                        <p:tgtEl>
                                          <p:spTgt spid="2050"/>
                                        </p:tgtEl>
                                        <p:attrNameLst>
                                          <p:attrName>ppt_x</p:attrName>
                                        </p:attrNameLst>
                                      </p:cBhvr>
                                      <p:tavLst>
                                        <p:tav tm="0">
                                          <p:val>
                                            <p:strVal val="#ppt_x"/>
                                          </p:val>
                                        </p:tav>
                                        <p:tav tm="100000">
                                          <p:val>
                                            <p:strVal val="#ppt_x"/>
                                          </p:val>
                                        </p:tav>
                                      </p:tavLst>
                                    </p:anim>
                                    <p:anim calcmode="lin" valueType="num">
                                      <p:cBhvr>
                                        <p:cTn id="14"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3305907" y="422032"/>
            <a:ext cx="5317587" cy="1899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800" b="1" dirty="0">
                <a:ln>
                  <a:solidFill>
                    <a:sysClr val="windowText" lastClr="000000"/>
                  </a:solidFill>
                </a:ln>
                <a:solidFill>
                  <a:schemeClr val="tx1"/>
                </a:solidFill>
                <a:latin typeface="Cold Outside" panose="02000500000000000000" pitchFamily="2" charset="0"/>
              </a:rPr>
              <a:t>PLACA MADRE</a:t>
            </a:r>
            <a:endParaRPr lang="es-GT" sz="4800" dirty="0">
              <a:ln>
                <a:solidFill>
                  <a:sysClr val="windowText" lastClr="000000"/>
                </a:solidFill>
              </a:ln>
              <a:solidFill>
                <a:schemeClr val="tx1"/>
              </a:solidFill>
              <a:latin typeface="Cold Outside" panose="02000500000000000000" pitchFamily="2" charset="0"/>
            </a:endParaRPr>
          </a:p>
        </p:txBody>
      </p:sp>
      <p:sp>
        <p:nvSpPr>
          <p:cNvPr id="5" name="Rectángulo 4"/>
          <p:cNvSpPr/>
          <p:nvPr/>
        </p:nvSpPr>
        <p:spPr>
          <a:xfrm>
            <a:off x="464235" y="2046850"/>
            <a:ext cx="7835704" cy="4093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La placa base, aunque también conocida como placa madre, o tarjeta madre es una placa de circuito impreso a la que se conectan los componentes que constituyen la computadora u ordenador. Tiene instalados una serie de circuitos integrados, entre los que se encuentra el chipset, que sirve como centro de conexión entre el procesador, la memoria RAM, los buses de expansión y otros dispositivos. </a:t>
            </a:r>
            <a:endParaRPr lang="es-GT" sz="2400" dirty="0">
              <a:ln>
                <a:solidFill>
                  <a:sysClr val="windowText" lastClr="000000"/>
                </a:solidFill>
              </a:ln>
              <a:solidFill>
                <a:schemeClr val="tx1"/>
              </a:solidFill>
              <a:latin typeface="Arial Black" panose="020B0A04020102020204" pitchFamily="34" charset="0"/>
            </a:endParaRPr>
          </a:p>
        </p:txBody>
      </p:sp>
      <p:pic>
        <p:nvPicPr>
          <p:cNvPr id="3074" name="Picture 2" descr="PLACA MAD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5341" y="2687881"/>
            <a:ext cx="29337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2484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4"/>
                                        </p:tgtEl>
                                      </p:cBhvr>
                                    </p:animEffect>
                                    <p:anim calcmode="lin" valueType="num">
                                      <p:cBhvr>
                                        <p:cTn id="7"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14" dur="26">
                                          <p:stCondLst>
                                            <p:cond delay="620"/>
                                          </p:stCondLst>
                                        </p:cTn>
                                        <p:tgtEl>
                                          <p:spTgt spid="4"/>
                                        </p:tgtEl>
                                      </p:cBhvr>
                                      <p:to x="100000" y="60000"/>
                                    </p:animScale>
                                    <p:animScale>
                                      <p:cBhvr>
                                        <p:cTn id="15" dur="166" decel="50000">
                                          <p:stCondLst>
                                            <p:cond delay="646"/>
                                          </p:stCondLst>
                                        </p:cTn>
                                        <p:tgtEl>
                                          <p:spTgt spid="4"/>
                                        </p:tgtEl>
                                      </p:cBhvr>
                                      <p:to x="100000" y="100000"/>
                                    </p:animScale>
                                    <p:animScale>
                                      <p:cBhvr>
                                        <p:cTn id="16" dur="26">
                                          <p:stCondLst>
                                            <p:cond delay="1312"/>
                                          </p:stCondLst>
                                        </p:cTn>
                                        <p:tgtEl>
                                          <p:spTgt spid="4"/>
                                        </p:tgtEl>
                                      </p:cBhvr>
                                      <p:to x="100000" y="80000"/>
                                    </p:animScale>
                                    <p:animScale>
                                      <p:cBhvr>
                                        <p:cTn id="17" dur="166" decel="50000">
                                          <p:stCondLst>
                                            <p:cond delay="1338"/>
                                          </p:stCondLst>
                                        </p:cTn>
                                        <p:tgtEl>
                                          <p:spTgt spid="4"/>
                                        </p:tgtEl>
                                      </p:cBhvr>
                                      <p:to x="100000" y="100000"/>
                                    </p:animScale>
                                    <p:animScale>
                                      <p:cBhvr>
                                        <p:cTn id="18" dur="26">
                                          <p:stCondLst>
                                            <p:cond delay="1642"/>
                                          </p:stCondLst>
                                        </p:cTn>
                                        <p:tgtEl>
                                          <p:spTgt spid="4"/>
                                        </p:tgtEl>
                                      </p:cBhvr>
                                      <p:to x="100000" y="90000"/>
                                    </p:animScale>
                                    <p:animScale>
                                      <p:cBhvr>
                                        <p:cTn id="19" dur="166" decel="50000">
                                          <p:stCondLst>
                                            <p:cond delay="1668"/>
                                          </p:stCondLst>
                                        </p:cTn>
                                        <p:tgtEl>
                                          <p:spTgt spid="4"/>
                                        </p:tgtEl>
                                      </p:cBhvr>
                                      <p:to x="100000" y="100000"/>
                                    </p:animScale>
                                    <p:animScale>
                                      <p:cBhvr>
                                        <p:cTn id="20" dur="26">
                                          <p:stCondLst>
                                            <p:cond delay="1808"/>
                                          </p:stCondLst>
                                        </p:cTn>
                                        <p:tgtEl>
                                          <p:spTgt spid="4"/>
                                        </p:tgtEl>
                                      </p:cBhvr>
                                      <p:to x="100000" y="95000"/>
                                    </p:animScale>
                                    <p:animScale>
                                      <p:cBhvr>
                                        <p:cTn id="21" dur="166" decel="50000">
                                          <p:stCondLst>
                                            <p:cond delay="1834"/>
                                          </p:stCondLst>
                                        </p:cTn>
                                        <p:tgtEl>
                                          <p:spTgt spid="4"/>
                                        </p:tgtEl>
                                      </p:cBhvr>
                                      <p:to x="100000" y="100000"/>
                                    </p:animScale>
                                    <p:set>
                                      <p:cBhvr>
                                        <p:cTn id="22" dur="1" fill="hold">
                                          <p:stCondLst>
                                            <p:cond delay="1999"/>
                                          </p:stCondLst>
                                        </p:cTn>
                                        <p:tgtEl>
                                          <p:spTgt spid="4"/>
                                        </p:tgtEl>
                                        <p:attrNameLst>
                                          <p:attrName>style.visibility</p:attrName>
                                        </p:attrNameLst>
                                      </p:cBhvr>
                                      <p:to>
                                        <p:strVal val="hidden"/>
                                      </p:to>
                                    </p:set>
                                  </p:childTnLst>
                                </p:cTn>
                              </p:par>
                              <p:par>
                                <p:cTn id="23" presetID="26" presetClass="exit" presetSubtype="0" fill="hold" grpId="0" nodeType="withEffect">
                                  <p:stCondLst>
                                    <p:cond delay="0"/>
                                  </p:stCondLst>
                                  <p:childTnLst>
                                    <p:animEffect transition="out" filter="wipe(down)">
                                      <p:cBhvr>
                                        <p:cTn id="24" dur="180" accel="50000">
                                          <p:stCondLst>
                                            <p:cond delay="1820"/>
                                          </p:stCondLst>
                                        </p:cTn>
                                        <p:tgtEl>
                                          <p:spTgt spid="5"/>
                                        </p:tgtEl>
                                      </p:cBhvr>
                                    </p:animEffect>
                                    <p:anim calcmode="lin" valueType="num">
                                      <p:cBhvr>
                                        <p:cTn id="25" dur="1822"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26" dur="178">
                                          <p:stCondLst>
                                            <p:cond delay="1822"/>
                                          </p:stCondLst>
                                        </p:cTn>
                                        <p:tgtEl>
                                          <p:spTgt spid="5"/>
                                        </p:tgtEl>
                                        <p:attrNameLst>
                                          <p:attrName>ppt_x</p:attrName>
                                        </p:attrNameLst>
                                      </p:cBhvr>
                                      <p:tavLst>
                                        <p:tav tm="0">
                                          <p:val>
                                            <p:strVal val="ppt_x"/>
                                          </p:val>
                                        </p:tav>
                                        <p:tav tm="100000">
                                          <p:val>
                                            <p:strVal val="ppt_x"/>
                                          </p:val>
                                        </p:tav>
                                      </p:tavLst>
                                    </p:anim>
                                    <p:anim calcmode="lin" valueType="num">
                                      <p:cBhvr>
                                        <p:cTn id="27" dur="664"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1" dur="180" accel="50000">
                                          <p:stCondLst>
                                            <p:cond delay="1820"/>
                                          </p:stCondLst>
                                        </p:cTn>
                                        <p:tgtEl>
                                          <p:spTgt spid="5"/>
                                        </p:tgtEl>
                                        <p:attrNameLst>
                                          <p:attrName>ppt_y</p:attrName>
                                        </p:attrNameLst>
                                      </p:cBhvr>
                                      <p:tavLst>
                                        <p:tav tm="0">
                                          <p:val>
                                            <p:strVal val="ppt_y"/>
                                          </p:val>
                                        </p:tav>
                                        <p:tav tm="100000">
                                          <p:val>
                                            <p:strVal val="ppt_y+ppt_h"/>
                                          </p:val>
                                        </p:tav>
                                      </p:tavLst>
                                    </p:anim>
                                    <p:animScale>
                                      <p:cBhvr>
                                        <p:cTn id="32" dur="26">
                                          <p:stCondLst>
                                            <p:cond delay="620"/>
                                          </p:stCondLst>
                                        </p:cTn>
                                        <p:tgtEl>
                                          <p:spTgt spid="5"/>
                                        </p:tgtEl>
                                      </p:cBhvr>
                                      <p:to x="100000" y="60000"/>
                                    </p:animScale>
                                    <p:animScale>
                                      <p:cBhvr>
                                        <p:cTn id="33" dur="166" decel="50000">
                                          <p:stCondLst>
                                            <p:cond delay="646"/>
                                          </p:stCondLst>
                                        </p:cTn>
                                        <p:tgtEl>
                                          <p:spTgt spid="5"/>
                                        </p:tgtEl>
                                      </p:cBhvr>
                                      <p:to x="100000" y="100000"/>
                                    </p:animScale>
                                    <p:animScale>
                                      <p:cBhvr>
                                        <p:cTn id="34" dur="26">
                                          <p:stCondLst>
                                            <p:cond delay="1312"/>
                                          </p:stCondLst>
                                        </p:cTn>
                                        <p:tgtEl>
                                          <p:spTgt spid="5"/>
                                        </p:tgtEl>
                                      </p:cBhvr>
                                      <p:to x="100000" y="80000"/>
                                    </p:animScale>
                                    <p:animScale>
                                      <p:cBhvr>
                                        <p:cTn id="35" dur="166" decel="50000">
                                          <p:stCondLst>
                                            <p:cond delay="1338"/>
                                          </p:stCondLst>
                                        </p:cTn>
                                        <p:tgtEl>
                                          <p:spTgt spid="5"/>
                                        </p:tgtEl>
                                      </p:cBhvr>
                                      <p:to x="100000" y="100000"/>
                                    </p:animScale>
                                    <p:animScale>
                                      <p:cBhvr>
                                        <p:cTn id="36" dur="26">
                                          <p:stCondLst>
                                            <p:cond delay="1642"/>
                                          </p:stCondLst>
                                        </p:cTn>
                                        <p:tgtEl>
                                          <p:spTgt spid="5"/>
                                        </p:tgtEl>
                                      </p:cBhvr>
                                      <p:to x="100000" y="90000"/>
                                    </p:animScale>
                                    <p:animScale>
                                      <p:cBhvr>
                                        <p:cTn id="37" dur="166" decel="50000">
                                          <p:stCondLst>
                                            <p:cond delay="1668"/>
                                          </p:stCondLst>
                                        </p:cTn>
                                        <p:tgtEl>
                                          <p:spTgt spid="5"/>
                                        </p:tgtEl>
                                      </p:cBhvr>
                                      <p:to x="100000" y="100000"/>
                                    </p:animScale>
                                    <p:animScale>
                                      <p:cBhvr>
                                        <p:cTn id="38" dur="26">
                                          <p:stCondLst>
                                            <p:cond delay="1808"/>
                                          </p:stCondLst>
                                        </p:cTn>
                                        <p:tgtEl>
                                          <p:spTgt spid="5"/>
                                        </p:tgtEl>
                                      </p:cBhvr>
                                      <p:to x="100000" y="95000"/>
                                    </p:animScale>
                                    <p:animScale>
                                      <p:cBhvr>
                                        <p:cTn id="39" dur="166" decel="50000">
                                          <p:stCondLst>
                                            <p:cond delay="1834"/>
                                          </p:stCondLst>
                                        </p:cTn>
                                        <p:tgtEl>
                                          <p:spTgt spid="5"/>
                                        </p:tgtEl>
                                      </p:cBhvr>
                                      <p:to x="100000" y="100000"/>
                                    </p:animScale>
                                    <p:set>
                                      <p:cBhvr>
                                        <p:cTn id="40" dur="1" fill="hold">
                                          <p:stCondLst>
                                            <p:cond delay="1999"/>
                                          </p:stCondLst>
                                        </p:cTn>
                                        <p:tgtEl>
                                          <p:spTgt spid="5"/>
                                        </p:tgtEl>
                                        <p:attrNameLst>
                                          <p:attrName>style.visibility</p:attrName>
                                        </p:attrNameLst>
                                      </p:cBhvr>
                                      <p:to>
                                        <p:strVal val="hidden"/>
                                      </p:to>
                                    </p:set>
                                  </p:childTnLst>
                                </p:cTn>
                              </p:par>
                              <p:par>
                                <p:cTn id="41" presetID="26" presetClass="exit" presetSubtype="0" fill="hold" nodeType="withEffect">
                                  <p:stCondLst>
                                    <p:cond delay="0"/>
                                  </p:stCondLst>
                                  <p:childTnLst>
                                    <p:animEffect transition="out" filter="wipe(down)">
                                      <p:cBhvr>
                                        <p:cTn id="42" dur="180" accel="50000">
                                          <p:stCondLst>
                                            <p:cond delay="1820"/>
                                          </p:stCondLst>
                                        </p:cTn>
                                        <p:tgtEl>
                                          <p:spTgt spid="3074"/>
                                        </p:tgtEl>
                                      </p:cBhvr>
                                    </p:animEffect>
                                    <p:anim calcmode="lin" valueType="num">
                                      <p:cBhvr>
                                        <p:cTn id="43" dur="1822" tmFilter="0,0; 0.14,0.31; 0.43,0.73; 0.71,0.91; 1.0,1.0">
                                          <p:stCondLst>
                                            <p:cond delay="0"/>
                                          </p:stCondLst>
                                        </p:cTn>
                                        <p:tgtEl>
                                          <p:spTgt spid="3074"/>
                                        </p:tgtEl>
                                        <p:attrNameLst>
                                          <p:attrName>ppt_x</p:attrName>
                                        </p:attrNameLst>
                                      </p:cBhvr>
                                      <p:tavLst>
                                        <p:tav tm="0">
                                          <p:val>
                                            <p:strVal val="ppt_x"/>
                                          </p:val>
                                        </p:tav>
                                        <p:tav tm="100000">
                                          <p:val>
                                            <p:strVal val="#ppt_x+0.25"/>
                                          </p:val>
                                        </p:tav>
                                      </p:tavLst>
                                    </p:anim>
                                    <p:anim calcmode="lin" valueType="num">
                                      <p:cBhvr>
                                        <p:cTn id="44" dur="178">
                                          <p:stCondLst>
                                            <p:cond delay="1822"/>
                                          </p:stCondLst>
                                        </p:cTn>
                                        <p:tgtEl>
                                          <p:spTgt spid="3074"/>
                                        </p:tgtEl>
                                        <p:attrNameLst>
                                          <p:attrName>ppt_x</p:attrName>
                                        </p:attrNameLst>
                                      </p:cBhvr>
                                      <p:tavLst>
                                        <p:tav tm="0">
                                          <p:val>
                                            <p:strVal val="ppt_x"/>
                                          </p:val>
                                        </p:tav>
                                        <p:tav tm="100000">
                                          <p:val>
                                            <p:strVal val="ppt_x"/>
                                          </p:val>
                                        </p:tav>
                                      </p:tavLst>
                                    </p:anim>
                                    <p:anim calcmode="lin" valueType="num">
                                      <p:cBhvr>
                                        <p:cTn id="45" dur="664" tmFilter="0.0,0.0;0.25,0.07;0.50,0.2;0.75,0.467;1.0,1.0">
                                          <p:stCondLst>
                                            <p:cond delay="0"/>
                                          </p:stCondLst>
                                        </p:cTn>
                                        <p:tgtEl>
                                          <p:spTgt spid="307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6" dur="664" tmFilter="0, 0; 0.125,0.2665; 0.25,0.4; 0.375,0.465; 0.5,0.5;  0.625,0.535; 0.75,0.6; 0.875,0.7335; 1,1">
                                          <p:stCondLst>
                                            <p:cond delay="664"/>
                                          </p:stCondLst>
                                        </p:cTn>
                                        <p:tgtEl>
                                          <p:spTgt spid="307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7" dur="332" tmFilter="0, 0; 0.125,0.2665; 0.25,0.4; 0.375,0.465; 0.5,0.5;  0.625,0.535; 0.75,0.6; 0.875,0.7335; 1,1">
                                          <p:stCondLst>
                                            <p:cond delay="1324"/>
                                          </p:stCondLst>
                                        </p:cTn>
                                        <p:tgtEl>
                                          <p:spTgt spid="307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8" dur="164" tmFilter="0, 0; 0.125,0.2665; 0.25,0.4; 0.375,0.465; 0.5,0.5;  0.625,0.535; 0.75,0.6; 0.875,0.7335; 1,1">
                                          <p:stCondLst>
                                            <p:cond delay="1656"/>
                                          </p:stCondLst>
                                        </p:cTn>
                                        <p:tgtEl>
                                          <p:spTgt spid="307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9" dur="180" accel="50000">
                                          <p:stCondLst>
                                            <p:cond delay="1820"/>
                                          </p:stCondLst>
                                        </p:cTn>
                                        <p:tgtEl>
                                          <p:spTgt spid="3074"/>
                                        </p:tgtEl>
                                        <p:attrNameLst>
                                          <p:attrName>ppt_y</p:attrName>
                                        </p:attrNameLst>
                                      </p:cBhvr>
                                      <p:tavLst>
                                        <p:tav tm="0">
                                          <p:val>
                                            <p:strVal val="ppt_y"/>
                                          </p:val>
                                        </p:tav>
                                        <p:tav tm="100000">
                                          <p:val>
                                            <p:strVal val="ppt_y+ppt_h"/>
                                          </p:val>
                                        </p:tav>
                                      </p:tavLst>
                                    </p:anim>
                                    <p:animScale>
                                      <p:cBhvr>
                                        <p:cTn id="50" dur="26">
                                          <p:stCondLst>
                                            <p:cond delay="620"/>
                                          </p:stCondLst>
                                        </p:cTn>
                                        <p:tgtEl>
                                          <p:spTgt spid="3074"/>
                                        </p:tgtEl>
                                      </p:cBhvr>
                                      <p:to x="100000" y="60000"/>
                                    </p:animScale>
                                    <p:animScale>
                                      <p:cBhvr>
                                        <p:cTn id="51" dur="166" decel="50000">
                                          <p:stCondLst>
                                            <p:cond delay="646"/>
                                          </p:stCondLst>
                                        </p:cTn>
                                        <p:tgtEl>
                                          <p:spTgt spid="3074"/>
                                        </p:tgtEl>
                                      </p:cBhvr>
                                      <p:to x="100000" y="100000"/>
                                    </p:animScale>
                                    <p:animScale>
                                      <p:cBhvr>
                                        <p:cTn id="52" dur="26">
                                          <p:stCondLst>
                                            <p:cond delay="1312"/>
                                          </p:stCondLst>
                                        </p:cTn>
                                        <p:tgtEl>
                                          <p:spTgt spid="3074"/>
                                        </p:tgtEl>
                                      </p:cBhvr>
                                      <p:to x="100000" y="80000"/>
                                    </p:animScale>
                                    <p:animScale>
                                      <p:cBhvr>
                                        <p:cTn id="53" dur="166" decel="50000">
                                          <p:stCondLst>
                                            <p:cond delay="1338"/>
                                          </p:stCondLst>
                                        </p:cTn>
                                        <p:tgtEl>
                                          <p:spTgt spid="3074"/>
                                        </p:tgtEl>
                                      </p:cBhvr>
                                      <p:to x="100000" y="100000"/>
                                    </p:animScale>
                                    <p:animScale>
                                      <p:cBhvr>
                                        <p:cTn id="54" dur="26">
                                          <p:stCondLst>
                                            <p:cond delay="1642"/>
                                          </p:stCondLst>
                                        </p:cTn>
                                        <p:tgtEl>
                                          <p:spTgt spid="3074"/>
                                        </p:tgtEl>
                                      </p:cBhvr>
                                      <p:to x="100000" y="90000"/>
                                    </p:animScale>
                                    <p:animScale>
                                      <p:cBhvr>
                                        <p:cTn id="55" dur="166" decel="50000">
                                          <p:stCondLst>
                                            <p:cond delay="1668"/>
                                          </p:stCondLst>
                                        </p:cTn>
                                        <p:tgtEl>
                                          <p:spTgt spid="3074"/>
                                        </p:tgtEl>
                                      </p:cBhvr>
                                      <p:to x="100000" y="100000"/>
                                    </p:animScale>
                                    <p:animScale>
                                      <p:cBhvr>
                                        <p:cTn id="56" dur="26">
                                          <p:stCondLst>
                                            <p:cond delay="1808"/>
                                          </p:stCondLst>
                                        </p:cTn>
                                        <p:tgtEl>
                                          <p:spTgt spid="3074"/>
                                        </p:tgtEl>
                                      </p:cBhvr>
                                      <p:to x="100000" y="95000"/>
                                    </p:animScale>
                                    <p:animScale>
                                      <p:cBhvr>
                                        <p:cTn id="57" dur="166" decel="50000">
                                          <p:stCondLst>
                                            <p:cond delay="1834"/>
                                          </p:stCondLst>
                                        </p:cTn>
                                        <p:tgtEl>
                                          <p:spTgt spid="3074"/>
                                        </p:tgtEl>
                                      </p:cBhvr>
                                      <p:to x="100000" y="100000"/>
                                    </p:animScale>
                                    <p:set>
                                      <p:cBhvr>
                                        <p:cTn id="58" dur="1" fill="hold">
                                          <p:stCondLst>
                                            <p:cond delay="199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solidDmnd">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2504049" y="295422"/>
            <a:ext cx="6780627" cy="2011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400" b="1" dirty="0">
                <a:ln>
                  <a:solidFill>
                    <a:sysClr val="windowText" lastClr="000000"/>
                  </a:solidFill>
                </a:ln>
                <a:solidFill>
                  <a:schemeClr val="tx1"/>
                </a:solidFill>
                <a:latin typeface="Cold Outside" panose="02000500000000000000" pitchFamily="2" charset="0"/>
              </a:rPr>
              <a:t>MICROPROCESADOR</a:t>
            </a:r>
          </a:p>
        </p:txBody>
      </p:sp>
      <p:sp>
        <p:nvSpPr>
          <p:cNvPr id="5" name="Rectángulo 4"/>
          <p:cNvSpPr/>
          <p:nvPr/>
        </p:nvSpPr>
        <p:spPr>
          <a:xfrm>
            <a:off x="351692" y="2307102"/>
            <a:ext cx="7948246" cy="3699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La unidad central de procesamiento o CPU o simplemente el procesador o microprocesador, es el componente del computador y otros dispositivos programables, que interpreta las instrucciones contenidas en los programas y procesa los datos. Los CPU proporcionan la característica fundamental de la computadora digital y son uno de los componentes necesarios encontrados en las computadoras de cualquier tiempo</a:t>
            </a:r>
            <a:r>
              <a:rPr lang="es-MX" sz="2400" dirty="0"/>
              <a:t>.</a:t>
            </a:r>
            <a:endParaRPr lang="es-GT" sz="2400" dirty="0"/>
          </a:p>
        </p:txBody>
      </p:sp>
      <p:pic>
        <p:nvPicPr>
          <p:cNvPr id="4098" name="Picture 2" descr="MICROPROCESAD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5678" y="2783058"/>
            <a:ext cx="2937469" cy="2056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7935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par>
                                <p:cTn id="10" presetID="42" presetClass="exit" presetSubtype="0" fill="hold" nodeType="withEffect">
                                  <p:stCondLst>
                                    <p:cond delay="0"/>
                                  </p:stCondLst>
                                  <p:childTnLst>
                                    <p:animEffect transition="out" filter="fade">
                                      <p:cBhvr>
                                        <p:cTn id="11" dur="1000"/>
                                        <p:tgtEl>
                                          <p:spTgt spid="4098"/>
                                        </p:tgtEl>
                                      </p:cBhvr>
                                    </p:animEffect>
                                    <p:anim calcmode="lin" valueType="num">
                                      <p:cBhvr>
                                        <p:cTn id="12" dur="1000"/>
                                        <p:tgtEl>
                                          <p:spTgt spid="4098"/>
                                        </p:tgtEl>
                                        <p:attrNameLst>
                                          <p:attrName>ppt_x</p:attrName>
                                        </p:attrNameLst>
                                      </p:cBhvr>
                                      <p:tavLst>
                                        <p:tav tm="0">
                                          <p:val>
                                            <p:strVal val="ppt_x"/>
                                          </p:val>
                                        </p:tav>
                                        <p:tav tm="100000">
                                          <p:val>
                                            <p:strVal val="ppt_x"/>
                                          </p:val>
                                        </p:tav>
                                      </p:tavLst>
                                    </p:anim>
                                    <p:anim calcmode="lin" valueType="num">
                                      <p:cBhvr>
                                        <p:cTn id="13" dur="1000"/>
                                        <p:tgtEl>
                                          <p:spTgt spid="4098"/>
                                        </p:tgtEl>
                                        <p:attrNameLst>
                                          <p:attrName>ppt_y</p:attrName>
                                        </p:attrNameLst>
                                      </p:cBhvr>
                                      <p:tavLst>
                                        <p:tav tm="0">
                                          <p:val>
                                            <p:strVal val="ppt_y"/>
                                          </p:val>
                                        </p:tav>
                                        <p:tav tm="100000">
                                          <p:val>
                                            <p:strVal val="ppt_y+.1"/>
                                          </p:val>
                                        </p:tav>
                                      </p:tavLst>
                                    </p:anim>
                                    <p:set>
                                      <p:cBhvr>
                                        <p:cTn id="14" dur="1" fill="hold">
                                          <p:stCondLst>
                                            <p:cond delay="999"/>
                                          </p:stCondLst>
                                        </p:cTn>
                                        <p:tgtEl>
                                          <p:spTgt spid="409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5"/>
                                        </p:tgtEl>
                                        <p:attrNameLst>
                                          <p:attrName>ppt_x</p:attrName>
                                        </p:attrNameLst>
                                      </p:cBhvr>
                                      <p:tavLst>
                                        <p:tav tm="0">
                                          <p:val>
                                            <p:strVal val="ppt_x"/>
                                          </p:val>
                                        </p:tav>
                                        <p:tav tm="100000">
                                          <p:val>
                                            <p:strVal val="ppt_x"/>
                                          </p:val>
                                        </p:tav>
                                      </p:tavLst>
                                    </p:anim>
                                    <p:anim calcmode="lin" valueType="num">
                                      <p:cBhvr additive="base">
                                        <p:cTn id="19" dur="500"/>
                                        <p:tgtEl>
                                          <p:spTgt spid="5"/>
                                        </p:tgtEl>
                                        <p:attrNameLst>
                                          <p:attrName>ppt_y</p:attrName>
                                        </p:attrNameLst>
                                      </p:cBhvr>
                                      <p:tavLst>
                                        <p:tav tm="0">
                                          <p:val>
                                            <p:strVal val="ppt_y"/>
                                          </p:val>
                                        </p:tav>
                                        <p:tav tm="100000">
                                          <p:val>
                                            <p:strVal val="1+ppt_h/2"/>
                                          </p:val>
                                        </p:tav>
                                      </p:tavLst>
                                    </p:anim>
                                    <p:set>
                                      <p:cBhvr>
                                        <p:cTn id="2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ltVert">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3249637" y="196947"/>
            <a:ext cx="5106573" cy="17865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000" b="1" dirty="0">
                <a:ln>
                  <a:solidFill>
                    <a:sysClr val="windowText" lastClr="000000"/>
                  </a:solidFill>
                </a:ln>
                <a:solidFill>
                  <a:schemeClr val="tx1"/>
                </a:solidFill>
                <a:latin typeface="Cold Outside" panose="02000500000000000000" pitchFamily="2" charset="0"/>
              </a:rPr>
              <a:t>MEMORIA RAM</a:t>
            </a:r>
          </a:p>
        </p:txBody>
      </p:sp>
      <p:sp>
        <p:nvSpPr>
          <p:cNvPr id="5" name="Rectángulo 4"/>
          <p:cNvSpPr/>
          <p:nvPr/>
        </p:nvSpPr>
        <p:spPr>
          <a:xfrm>
            <a:off x="520505" y="1350499"/>
            <a:ext cx="7835705" cy="41359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La memoria de acceso aleatorio es la memoria desde donde el procesador recibe las instrucciones y guarda los resultados. La frase memoria RAM se utiliza frecuentemente para referirse a los módulos de memoria que se usan en los computadores personales y servidores. </a:t>
            </a:r>
            <a:endParaRPr lang="es-GT" sz="2400" dirty="0">
              <a:ln>
                <a:solidFill>
                  <a:sysClr val="windowText" lastClr="000000"/>
                </a:solidFill>
              </a:ln>
              <a:solidFill>
                <a:schemeClr val="tx1"/>
              </a:solidFill>
              <a:latin typeface="Arial Black" panose="020B0A04020102020204" pitchFamily="34" charset="0"/>
            </a:endParaRPr>
          </a:p>
        </p:txBody>
      </p:sp>
      <p:pic>
        <p:nvPicPr>
          <p:cNvPr id="5122" name="Picture 2" descr="MEMORIA RAM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9409" y="3093134"/>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95684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0" nodeType="clickEffect">
                                  <p:stCondLst>
                                    <p:cond delay="0"/>
                                  </p:stCondLst>
                                  <p:childTnLst>
                                    <p:animEffect transition="out" filter="circle(out)">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otDmnd">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2447778" y="633046"/>
            <a:ext cx="7216727" cy="13786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400" b="1" dirty="0">
                <a:ln>
                  <a:solidFill>
                    <a:sysClr val="windowText" lastClr="000000"/>
                  </a:solidFill>
                </a:ln>
                <a:solidFill>
                  <a:schemeClr val="tx1"/>
                </a:solidFill>
                <a:latin typeface="Cold Outside" panose="02000500000000000000" pitchFamily="2" charset="0"/>
              </a:rPr>
              <a:t>TARJETA DE EXPANSIÓN</a:t>
            </a:r>
          </a:p>
        </p:txBody>
      </p:sp>
      <p:sp>
        <p:nvSpPr>
          <p:cNvPr id="5" name="Rectángulo 4"/>
          <p:cNvSpPr/>
          <p:nvPr/>
        </p:nvSpPr>
        <p:spPr>
          <a:xfrm>
            <a:off x="745588" y="1899138"/>
            <a:ext cx="7357403" cy="4093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Las tarjetas de expansión son dispositivos con diversos circuitos integrados y controladores que, insertadas en sus correspondientes ranuras de expansión, sirven para ampliar las capacidades de un ordenador. Las tarjetas de expansión más comunes sirven para añadir memoria, controladoras de unidad de disco, controladoras de vídeo, puertos serie o paralelo y dispositivos de módem internos.</a:t>
            </a:r>
            <a:endParaRPr lang="es-GT" sz="2400" dirty="0">
              <a:ln>
                <a:solidFill>
                  <a:sysClr val="windowText" lastClr="000000"/>
                </a:solidFill>
              </a:ln>
              <a:solidFill>
                <a:schemeClr val="tx1"/>
              </a:solidFill>
              <a:latin typeface="Arial Black" panose="020B0A04020102020204" pitchFamily="34" charset="0"/>
            </a:endParaRPr>
          </a:p>
        </p:txBody>
      </p:sp>
      <p:pic>
        <p:nvPicPr>
          <p:cNvPr id="6146" name="Picture 2" descr="TARJETA D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53988" y="2822036"/>
            <a:ext cx="3038475" cy="2247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68927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6146"/>
                                        </p:tgtEl>
                                        <p:attrNameLst>
                                          <p:attrName>ppt_x</p:attrName>
                                        </p:attrNameLst>
                                      </p:cBhvr>
                                      <p:tavLst>
                                        <p:tav tm="0">
                                          <p:val>
                                            <p:strVal val="ppt_x"/>
                                          </p:val>
                                        </p:tav>
                                        <p:tav tm="100000">
                                          <p:val>
                                            <p:strVal val="ppt_x"/>
                                          </p:val>
                                        </p:tav>
                                      </p:tavLst>
                                    </p:anim>
                                    <p:anim calcmode="lin" valueType="num">
                                      <p:cBhvr additive="base">
                                        <p:cTn id="11" dur="500"/>
                                        <p:tgtEl>
                                          <p:spTgt spid="6146"/>
                                        </p:tgtEl>
                                        <p:attrNameLst>
                                          <p:attrName>ppt_y</p:attrName>
                                        </p:attrNameLst>
                                      </p:cBhvr>
                                      <p:tavLst>
                                        <p:tav tm="0">
                                          <p:val>
                                            <p:strVal val="ppt_y"/>
                                          </p:val>
                                        </p:tav>
                                        <p:tav tm="100000">
                                          <p:val>
                                            <p:strVal val="1+ppt_h/2"/>
                                          </p:val>
                                        </p:tav>
                                      </p:tavLst>
                                    </p:anim>
                                    <p:set>
                                      <p:cBhvr>
                                        <p:cTn id="12" dur="1" fill="hold">
                                          <p:stCondLst>
                                            <p:cond delay="499"/>
                                          </p:stCondLst>
                                        </p:cTn>
                                        <p:tgtEl>
                                          <p:spTgt spid="614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0" nodeType="clickEffect">
                                  <p:stCondLst>
                                    <p:cond delay="0"/>
                                  </p:stCondLst>
                                  <p:childTnLst>
                                    <p:anim calcmode="lin" valueType="num">
                                      <p:cBhvr additive="base">
                                        <p:cTn id="16" dur="500"/>
                                        <p:tgtEl>
                                          <p:spTgt spid="5"/>
                                        </p:tgtEl>
                                        <p:attrNameLst>
                                          <p:attrName>ppt_x</p:attrName>
                                        </p:attrNameLst>
                                      </p:cBhvr>
                                      <p:tavLst>
                                        <p:tav tm="0">
                                          <p:val>
                                            <p:strVal val="ppt_x"/>
                                          </p:val>
                                        </p:tav>
                                        <p:tav tm="100000">
                                          <p:val>
                                            <p:strVal val="ppt_x"/>
                                          </p:val>
                                        </p:tav>
                                      </p:tavLst>
                                    </p:anim>
                                    <p:anim calcmode="lin" valueType="num">
                                      <p:cBhvr additive="base">
                                        <p:cTn id="17" dur="500"/>
                                        <p:tgtEl>
                                          <p:spTgt spid="5"/>
                                        </p:tgtEl>
                                        <p:attrNameLst>
                                          <p:attrName>ppt_y</p:attrName>
                                        </p:attrNameLst>
                                      </p:cBhvr>
                                      <p:tavLst>
                                        <p:tav tm="0">
                                          <p:val>
                                            <p:strVal val="ppt_y"/>
                                          </p:val>
                                        </p:tav>
                                        <p:tav tm="100000">
                                          <p:val>
                                            <p:strVal val="1+ppt_h/2"/>
                                          </p:val>
                                        </p:tav>
                                      </p:tavLst>
                                    </p:anim>
                                    <p:set>
                                      <p:cBhvr>
                                        <p:cTn id="1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dkHorz">
          <a:fgClr>
            <a:schemeClr val="accent1"/>
          </a:fgClr>
          <a:bgClr>
            <a:schemeClr val="bg1"/>
          </a:bgClr>
        </a:pattFill>
        <a:effectLst/>
      </p:bgPr>
    </p:bg>
    <p:spTree>
      <p:nvGrpSpPr>
        <p:cNvPr id="1" name=""/>
        <p:cNvGrpSpPr/>
        <p:nvPr/>
      </p:nvGrpSpPr>
      <p:grpSpPr>
        <a:xfrm>
          <a:off x="0" y="0"/>
          <a:ext cx="0" cy="0"/>
          <a:chOff x="0" y="0"/>
          <a:chExt cx="0" cy="0"/>
        </a:xfrm>
      </p:grpSpPr>
      <p:sp>
        <p:nvSpPr>
          <p:cNvPr id="6" name="Rectángulo 5"/>
          <p:cNvSpPr/>
          <p:nvPr/>
        </p:nvSpPr>
        <p:spPr>
          <a:xfrm>
            <a:off x="2588454" y="211015"/>
            <a:ext cx="6414867" cy="19976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000" b="1" dirty="0">
                <a:ln>
                  <a:solidFill>
                    <a:sysClr val="windowText" lastClr="000000"/>
                  </a:solidFill>
                </a:ln>
                <a:solidFill>
                  <a:schemeClr val="tx1"/>
                </a:solidFill>
                <a:latin typeface="Cold Outside" panose="02000500000000000000" pitchFamily="2" charset="0"/>
              </a:rPr>
              <a:t>FUENTE DE ALIMENTACIÓN</a:t>
            </a:r>
          </a:p>
        </p:txBody>
      </p:sp>
      <p:sp>
        <p:nvSpPr>
          <p:cNvPr id="7" name="Rectángulo 6"/>
          <p:cNvSpPr/>
          <p:nvPr/>
        </p:nvSpPr>
        <p:spPr>
          <a:xfrm>
            <a:off x="196948" y="1547446"/>
            <a:ext cx="8299938" cy="4881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En electrónica, una fuente de alimentación es un dispositivo que convierte la tensión alterna de la red de suministro, en una o varias tensiones, prácticamente continuas, que alimentan los distintos circuitos del aparato electrónico al que se conecta (ordenador, televisor, impresora, </a:t>
            </a:r>
            <a:r>
              <a:rPr lang="es-MX" sz="2400" dirty="0" err="1">
                <a:ln>
                  <a:solidFill>
                    <a:sysClr val="windowText" lastClr="000000"/>
                  </a:solidFill>
                </a:ln>
                <a:solidFill>
                  <a:schemeClr val="tx1"/>
                </a:solidFill>
                <a:latin typeface="Arial Black" panose="020B0A04020102020204" pitchFamily="34" charset="0"/>
              </a:rPr>
              <a:t>router</a:t>
            </a:r>
            <a:r>
              <a:rPr lang="es-MX" sz="2400" dirty="0">
                <a:ln>
                  <a:solidFill>
                    <a:sysClr val="windowText" lastClr="000000"/>
                  </a:solidFill>
                </a:ln>
                <a:solidFill>
                  <a:schemeClr val="tx1"/>
                </a:solidFill>
                <a:latin typeface="Arial Black" panose="020B0A04020102020204" pitchFamily="34" charset="0"/>
              </a:rPr>
              <a:t>, etc.). Las fuentes de alimentación, para dispositivos electrónicos, pueden clasificarse básicamente como fuentes de alimentación lineal y conmutada.</a:t>
            </a:r>
            <a:endParaRPr lang="es-GT" sz="2400" dirty="0">
              <a:ln>
                <a:solidFill>
                  <a:sysClr val="windowText" lastClr="000000"/>
                </a:solidFill>
              </a:ln>
              <a:solidFill>
                <a:schemeClr val="tx1"/>
              </a:solidFill>
              <a:latin typeface="Arial Black" panose="020B0A04020102020204" pitchFamily="34" charset="0"/>
            </a:endParaRPr>
          </a:p>
        </p:txBody>
      </p:sp>
      <p:pic>
        <p:nvPicPr>
          <p:cNvPr id="7174" name="Picture 6" descr="FUENTE DE ALIMENTAC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2800" y="2988064"/>
            <a:ext cx="3038475" cy="200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17466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6"/>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openDmnd">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2504049" y="365760"/>
            <a:ext cx="6668087" cy="1688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400" b="1" dirty="0">
                <a:ln>
                  <a:solidFill>
                    <a:sysClr val="windowText" lastClr="000000"/>
                  </a:solidFill>
                </a:ln>
                <a:solidFill>
                  <a:schemeClr val="tx1"/>
                </a:solidFill>
                <a:latin typeface="Cold Outside" panose="02000500000000000000" pitchFamily="2" charset="0"/>
              </a:rPr>
              <a:t>UNIDAD DE DISCO ÓPTICO</a:t>
            </a:r>
          </a:p>
        </p:txBody>
      </p:sp>
      <p:sp>
        <p:nvSpPr>
          <p:cNvPr id="5" name="Rectángulo 4"/>
          <p:cNvSpPr/>
          <p:nvPr/>
        </p:nvSpPr>
        <p:spPr>
          <a:xfrm>
            <a:off x="393896" y="1575582"/>
            <a:ext cx="7512148" cy="46282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dirty="0">
                <a:ln>
                  <a:solidFill>
                    <a:sysClr val="windowText" lastClr="000000"/>
                  </a:solidFill>
                </a:ln>
                <a:solidFill>
                  <a:schemeClr val="tx1"/>
                </a:solidFill>
                <a:latin typeface="Arial Black" panose="020B0A04020102020204" pitchFamily="34" charset="0"/>
              </a:rPr>
              <a:t>En informática, una unidad de disco óptico es una unidad de disco que usa una luz láser u ondas electromagnéticas cercanas al espectro de la luz como parte del proceso de lectura o escritura de datos desde o a discos ópticos. Algunas unidades solo pueden leer discos, pero las unidades más recientes usualmente son tanto lectoras como grabadoras. Para referirse a las unidades con ambas capacidades se suele usar el término </a:t>
            </a:r>
            <a:r>
              <a:rPr lang="es-MX" sz="2000" dirty="0" err="1">
                <a:ln>
                  <a:solidFill>
                    <a:sysClr val="windowText" lastClr="000000"/>
                  </a:solidFill>
                </a:ln>
                <a:solidFill>
                  <a:schemeClr val="tx1"/>
                </a:solidFill>
                <a:latin typeface="Arial Black" panose="020B0A04020102020204" pitchFamily="34" charset="0"/>
              </a:rPr>
              <a:t>lectograbadora</a:t>
            </a:r>
            <a:r>
              <a:rPr lang="es-MX" sz="2000" dirty="0">
                <a:ln>
                  <a:solidFill>
                    <a:sysClr val="windowText" lastClr="000000"/>
                  </a:solidFill>
                </a:ln>
                <a:solidFill>
                  <a:schemeClr val="tx1"/>
                </a:solidFill>
                <a:latin typeface="Arial Black" panose="020B0A04020102020204" pitchFamily="34" charset="0"/>
              </a:rPr>
              <a:t>. Los discos compactos (CD), DVD, y Blu-ray Disc son los tipos de medios ópticos más comunes que pueden ser leídos y grabados por estas unidades</a:t>
            </a:r>
            <a:r>
              <a:rPr lang="es-MX" sz="1600" dirty="0"/>
              <a:t>.</a:t>
            </a:r>
            <a:endParaRPr lang="es-GT" sz="1600" dirty="0"/>
          </a:p>
        </p:txBody>
      </p:sp>
      <p:pic>
        <p:nvPicPr>
          <p:cNvPr id="8194" name="Picture 2" descr="DISCO OPT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8752" y="2718630"/>
            <a:ext cx="2781300"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84923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par>
                                <p:cTn id="17" presetID="31" presetClass="entr" presetSubtype="0" fill="hold" nodeType="withEffect">
                                  <p:stCondLst>
                                    <p:cond delay="0"/>
                                  </p:stCondLst>
                                  <p:childTnLst>
                                    <p:set>
                                      <p:cBhvr>
                                        <p:cTn id="18" dur="1" fill="hold">
                                          <p:stCondLst>
                                            <p:cond delay="0"/>
                                          </p:stCondLst>
                                        </p:cTn>
                                        <p:tgtEl>
                                          <p:spTgt spid="8194"/>
                                        </p:tgtEl>
                                        <p:attrNameLst>
                                          <p:attrName>style.visibility</p:attrName>
                                        </p:attrNameLst>
                                      </p:cBhvr>
                                      <p:to>
                                        <p:strVal val="visible"/>
                                      </p:to>
                                    </p:set>
                                    <p:anim calcmode="lin" valueType="num">
                                      <p:cBhvr>
                                        <p:cTn id="19" dur="1000" fill="hold"/>
                                        <p:tgtEl>
                                          <p:spTgt spid="8194"/>
                                        </p:tgtEl>
                                        <p:attrNameLst>
                                          <p:attrName>ppt_w</p:attrName>
                                        </p:attrNameLst>
                                      </p:cBhvr>
                                      <p:tavLst>
                                        <p:tav tm="0">
                                          <p:val>
                                            <p:fltVal val="0"/>
                                          </p:val>
                                        </p:tav>
                                        <p:tav tm="100000">
                                          <p:val>
                                            <p:strVal val="#ppt_w"/>
                                          </p:val>
                                        </p:tav>
                                      </p:tavLst>
                                    </p:anim>
                                    <p:anim calcmode="lin" valueType="num">
                                      <p:cBhvr>
                                        <p:cTn id="20" dur="1000" fill="hold"/>
                                        <p:tgtEl>
                                          <p:spTgt spid="8194"/>
                                        </p:tgtEl>
                                        <p:attrNameLst>
                                          <p:attrName>ppt_h</p:attrName>
                                        </p:attrNameLst>
                                      </p:cBhvr>
                                      <p:tavLst>
                                        <p:tav tm="0">
                                          <p:val>
                                            <p:fltVal val="0"/>
                                          </p:val>
                                        </p:tav>
                                        <p:tav tm="100000">
                                          <p:val>
                                            <p:strVal val="#ppt_h"/>
                                          </p:val>
                                        </p:tav>
                                      </p:tavLst>
                                    </p:anim>
                                    <p:anim calcmode="lin" valueType="num">
                                      <p:cBhvr>
                                        <p:cTn id="21" dur="1000" fill="hold"/>
                                        <p:tgtEl>
                                          <p:spTgt spid="8194"/>
                                        </p:tgtEl>
                                        <p:attrNameLst>
                                          <p:attrName>style.rotation</p:attrName>
                                        </p:attrNameLst>
                                      </p:cBhvr>
                                      <p:tavLst>
                                        <p:tav tm="0">
                                          <p:val>
                                            <p:fltVal val="90"/>
                                          </p:val>
                                        </p:tav>
                                        <p:tav tm="100000">
                                          <p:val>
                                            <p:fltVal val="0"/>
                                          </p:val>
                                        </p:tav>
                                      </p:tavLst>
                                    </p:anim>
                                    <p:animEffect transition="in" filter="fade">
                                      <p:cBhvr>
                                        <p:cTn id="22" dur="1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lgConfetti">
          <a:fgClr>
            <a:schemeClr val="accent1"/>
          </a:fgClr>
          <a:bgClr>
            <a:schemeClr val="bg1"/>
          </a:bgClr>
        </a:pattFill>
        <a:effectLst/>
      </p:bgPr>
    </p:bg>
    <p:spTree>
      <p:nvGrpSpPr>
        <p:cNvPr id="1" name=""/>
        <p:cNvGrpSpPr/>
        <p:nvPr/>
      </p:nvGrpSpPr>
      <p:grpSpPr>
        <a:xfrm>
          <a:off x="0" y="0"/>
          <a:ext cx="0" cy="0"/>
          <a:chOff x="0" y="0"/>
          <a:chExt cx="0" cy="0"/>
        </a:xfrm>
      </p:grpSpPr>
      <p:sp>
        <p:nvSpPr>
          <p:cNvPr id="4" name="Rectángulo 3"/>
          <p:cNvSpPr/>
          <p:nvPr/>
        </p:nvSpPr>
        <p:spPr>
          <a:xfrm>
            <a:off x="3474720" y="393895"/>
            <a:ext cx="5964702" cy="1406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600" b="1" dirty="0">
                <a:ln>
                  <a:solidFill>
                    <a:sysClr val="windowText" lastClr="000000"/>
                  </a:solidFill>
                </a:ln>
                <a:solidFill>
                  <a:schemeClr val="tx1"/>
                </a:solidFill>
                <a:latin typeface="Cold Outside" panose="02000500000000000000" pitchFamily="2" charset="0"/>
              </a:rPr>
              <a:t>DISCO DURO</a:t>
            </a:r>
          </a:p>
        </p:txBody>
      </p:sp>
      <p:sp>
        <p:nvSpPr>
          <p:cNvPr id="5" name="Rectángulo 4"/>
          <p:cNvSpPr/>
          <p:nvPr/>
        </p:nvSpPr>
        <p:spPr>
          <a:xfrm>
            <a:off x="379828" y="1800665"/>
            <a:ext cx="7680960" cy="4473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400" dirty="0">
                <a:ln>
                  <a:solidFill>
                    <a:sysClr val="windowText" lastClr="000000"/>
                  </a:solidFill>
                </a:ln>
                <a:solidFill>
                  <a:schemeClr val="tx1"/>
                </a:solidFill>
                <a:latin typeface="Arial Black" panose="020B0A04020102020204" pitchFamily="34" charset="0"/>
              </a:rPr>
              <a:t>Un disco duro o disco rígido es un dispositivo de almacenamiento de datos no volátil que emplea un sistema de grabación magnética para almacenar datos digitales. Se compone de uno o más platos o discos rígidos, unidos por un mismo eje que gira a gran velocidad dentro de una caja metálica sellada. Sobre cada plato se sitúa un cabezal de lectura/escritura que flota sobre una delgada lámina de aire generada por la rotación de los discos. </a:t>
            </a:r>
            <a:endParaRPr lang="es-GT" sz="2400" dirty="0">
              <a:ln>
                <a:solidFill>
                  <a:sysClr val="windowText" lastClr="000000"/>
                </a:solidFill>
              </a:ln>
              <a:solidFill>
                <a:schemeClr val="tx1"/>
              </a:solidFill>
              <a:latin typeface="Arial Black" panose="020B0A04020102020204" pitchFamily="34" charset="0"/>
            </a:endParaRPr>
          </a:p>
        </p:txBody>
      </p:sp>
      <p:pic>
        <p:nvPicPr>
          <p:cNvPr id="9218" name="Picture 2" descr="DISCO DURO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7544" y="2918240"/>
            <a:ext cx="2314575" cy="2238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7180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5"/>
                                        </p:tgtEl>
                                      </p:cBhvr>
                                    </p:animEffect>
                                    <p:animScale>
                                      <p:cBhvr>
                                        <p:cTn id="10" dur="250" autoRev="1" fill="hold"/>
                                        <p:tgtEl>
                                          <p:spTgt spid="5"/>
                                        </p:tgtEl>
                                      </p:cBhvr>
                                      <p:by x="105000" y="105000"/>
                                    </p:animScale>
                                  </p:childTnLst>
                                </p:cTn>
                              </p:par>
                              <p:par>
                                <p:cTn id="11" presetID="26" presetClass="emph" presetSubtype="0" fill="hold" nodeType="withEffect">
                                  <p:stCondLst>
                                    <p:cond delay="0"/>
                                  </p:stCondLst>
                                  <p:childTnLst>
                                    <p:animEffect transition="out" filter="fade">
                                      <p:cBhvr>
                                        <p:cTn id="12" dur="500" tmFilter="0, 0; .2, .5; .8, .5; 1, 0"/>
                                        <p:tgtEl>
                                          <p:spTgt spid="9218"/>
                                        </p:tgtEl>
                                      </p:cBhvr>
                                    </p:animEffect>
                                    <p:animScale>
                                      <p:cBhvr>
                                        <p:cTn id="13" dur="250" autoRev="1" fill="hold"/>
                                        <p:tgtEl>
                                          <p:spTgt spid="921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726</Words>
  <Application>Microsoft Office PowerPoint</Application>
  <PresentationFormat>Panorámica</PresentationFormat>
  <Paragraphs>32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marlo</dc:creator>
  <cp:lastModifiedBy>Usuario desconocido</cp:lastModifiedBy>
  <cp:revision>13</cp:revision>
  <dcterms:created xsi:type="dcterms:W3CDTF">2021-09-01T19:14:14Z</dcterms:created>
  <dcterms:modified xsi:type="dcterms:W3CDTF">2021-09-01T23:10:22Z</dcterms:modified>
</cp:coreProperties>
</file>