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11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7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83204-44D8-4FE9-96F4-C17346F1257F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07E82-89D5-49DD-8D68-16A1D6CBA48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214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83204-44D8-4FE9-96F4-C17346F1257F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07E82-89D5-49DD-8D68-16A1D6CBA48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690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83204-44D8-4FE9-96F4-C17346F1257F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07E82-89D5-49DD-8D68-16A1D6CBA48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705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83204-44D8-4FE9-96F4-C17346F1257F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07E82-89D5-49DD-8D68-16A1D6CBA48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171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83204-44D8-4FE9-96F4-C17346F1257F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07E82-89D5-49DD-8D68-16A1D6CBA48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009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83204-44D8-4FE9-96F4-C17346F1257F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07E82-89D5-49DD-8D68-16A1D6CBA48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635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83204-44D8-4FE9-96F4-C17346F1257F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07E82-89D5-49DD-8D68-16A1D6CBA48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753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83204-44D8-4FE9-96F4-C17346F1257F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07E82-89D5-49DD-8D68-16A1D6CBA48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205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83204-44D8-4FE9-96F4-C17346F1257F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07E82-89D5-49DD-8D68-16A1D6CBA48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193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83204-44D8-4FE9-96F4-C17346F1257F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07E82-89D5-49DD-8D68-16A1D6CBA48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730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83204-44D8-4FE9-96F4-C17346F1257F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07E82-89D5-49DD-8D68-16A1D6CBA48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551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E83204-44D8-4FE9-96F4-C17346F1257F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807E82-89D5-49DD-8D68-16A1D6CBA48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8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n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 flipH="1">
            <a:off x="2637905" y="-2696096"/>
            <a:ext cx="6916191" cy="12192001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1897696" y="208124"/>
            <a:ext cx="8792471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Tipos de Mercados</a:t>
            </a:r>
            <a:endParaRPr lang="es-ES" sz="66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1145899" y="2926336"/>
            <a:ext cx="491407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 smtClean="0"/>
              <a:t>Los mercados financieros son un espacio que puede ser físico o virtual, a través del cual se intercambian activos financieros entre agentes económicos y en el que se definen los precios de dichos activos.</a:t>
            </a:r>
            <a:endParaRPr lang="en-US" dirty="0"/>
          </a:p>
        </p:txBody>
      </p:sp>
      <p:pic>
        <p:nvPicPr>
          <p:cNvPr id="1030" name="Picture 6" descr="Concepto básicos para entender el sistema financiero y los mercados de  valores. - Asesores Financieros y Tributario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5921" y="2121228"/>
            <a:ext cx="4054246" cy="2145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ángulo 8"/>
          <p:cNvSpPr/>
          <p:nvPr/>
        </p:nvSpPr>
        <p:spPr>
          <a:xfrm>
            <a:off x="1145899" y="1767285"/>
            <a:ext cx="441768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0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Mercado Financiero</a:t>
            </a:r>
            <a:endParaRPr lang="es-ES" sz="4000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3496297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 flipH="1">
            <a:off x="2637905" y="-2696096"/>
            <a:ext cx="6916191" cy="12192001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1278013" y="1922121"/>
            <a:ext cx="507291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 smtClean="0"/>
              <a:t>Un mercado de productores, mercado de agricultores, mercado agrícola, mercado campesino, mercado verde o feria libre es un mercado normalmente al aire libre en espacios públicos, donde los agricultores y ganaderos venden directamente al público. Es una parte esencial, en muchos casos, de los circuitos de comercialización cortos, la producción de variedades locales y el consumo de productos locales, con sus consecuencias positivas para la sostenibilidad.</a:t>
            </a:r>
            <a:r>
              <a:rPr lang="es-GT" dirty="0" smtClean="0"/>
              <a:t> </a:t>
            </a:r>
            <a:endParaRPr lang="en-US" dirty="0"/>
          </a:p>
        </p:txBody>
      </p:sp>
      <p:pic>
        <p:nvPicPr>
          <p:cNvPr id="5" name="Picture 2" descr="Los consumidores pagan 5 veces más el valor de los productos agropecuarios  | AG Noticia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1621" y="1922121"/>
            <a:ext cx="4169021" cy="2180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 5"/>
          <p:cNvSpPr/>
          <p:nvPr/>
        </p:nvSpPr>
        <p:spPr>
          <a:xfrm>
            <a:off x="1278013" y="944325"/>
            <a:ext cx="393094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0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Mercado Agrícola</a:t>
            </a:r>
            <a:endParaRPr lang="es-ES" sz="4000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3737002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 flipH="1">
            <a:off x="2637905" y="-2696096"/>
            <a:ext cx="6916191" cy="12192001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1100768" y="2020091"/>
            <a:ext cx="505065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 smtClean="0"/>
              <a:t>El mercado de consumidores representa todos los compradores que buscan adquirir los bienes y servicios que se venden en el mercado para ser usados para satisfacer una necesidad, por ello se les llama consumidores porque son los que usan y consumen los productos.</a:t>
            </a:r>
            <a:endParaRPr lang="en-US" dirty="0"/>
          </a:p>
        </p:txBody>
      </p:sp>
      <p:pic>
        <p:nvPicPr>
          <p:cNvPr id="3074" name="Picture 2" descr="Productos ganadores y perdedores del mercado en crisis - Revista Py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7381" y="2020091"/>
            <a:ext cx="4034563" cy="2695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 5"/>
          <p:cNvSpPr/>
          <p:nvPr/>
        </p:nvSpPr>
        <p:spPr>
          <a:xfrm>
            <a:off x="914599" y="1052390"/>
            <a:ext cx="582794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0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Mercado de consumidores</a:t>
            </a:r>
            <a:endParaRPr lang="es-ES" sz="4000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790616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 flipH="1">
            <a:off x="2734887" y="-2696096"/>
            <a:ext cx="6916191" cy="12192001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1319167" y="2275293"/>
            <a:ext cx="48738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 smtClean="0"/>
              <a:t>El mercado laboral es aquel donde confluyen la oferta y la demanda de trabajo. La oferta de trabajo está formada por el conjunto de trabajadores que están dispuestos a trabajar y la demanda de trabajo por el conjunto de empresas o empleadores que contratan a los trabajadores.</a:t>
            </a:r>
            <a:endParaRPr lang="es-GT" dirty="0" smtClean="0"/>
          </a:p>
        </p:txBody>
      </p:sp>
      <p:pic>
        <p:nvPicPr>
          <p:cNvPr id="4098" name="Picture 2" descr="Tendencias del mercado laboral de 2019 - Economía - Cronicaeconomica.co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6065" y="1893855"/>
            <a:ext cx="3682248" cy="2443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1319166" y="927699"/>
            <a:ext cx="438703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0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Mercado de trabajo</a:t>
            </a:r>
            <a:endParaRPr lang="es-ES" sz="4000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0984256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 flipH="1">
            <a:off x="2637905" y="-2696096"/>
            <a:ext cx="6916191" cy="12192001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1293708" y="1926771"/>
            <a:ext cx="484108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 smtClean="0"/>
              <a:t>La mano de obra incluye a todas las personas que hacen el trabajo en una empresa.</a:t>
            </a:r>
            <a:endParaRPr lang="es-GT" dirty="0" smtClean="0"/>
          </a:p>
          <a:p>
            <a:pPr algn="just"/>
            <a:r>
              <a:rPr lang="es-ES" dirty="0" smtClean="0"/>
              <a:t>El trabajo es el esfuerzo humano aplicado al proceso de producción y puede ser físico o mental, por ello requiere que sea remunerado o pagado.</a:t>
            </a:r>
          </a:p>
          <a:p>
            <a:pPr algn="just"/>
            <a:endParaRPr lang="es-ES" dirty="0" smtClean="0"/>
          </a:p>
          <a:p>
            <a:pPr algn="just"/>
            <a:endParaRPr lang="en-US" dirty="0"/>
          </a:p>
        </p:txBody>
      </p:sp>
      <p:pic>
        <p:nvPicPr>
          <p:cNvPr id="5122" name="Picture 2" descr="Importancia de la Mano de obr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578" y="1818437"/>
            <a:ext cx="3366656" cy="2524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1024474" y="869510"/>
            <a:ext cx="6157721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0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Mercado de mano de obra</a:t>
            </a:r>
            <a:endParaRPr lang="es-ES" sz="4000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02988194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theme/theme1.xml><?xml version="1.0" encoding="utf-8"?>
<a:theme xmlns:a="http://schemas.openxmlformats.org/drawingml/2006/main" name="Tema de Office">
  <a:themeElements>
    <a:clrScheme name="Colores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6600CC"/>
      </a:accent1>
      <a:accent2>
        <a:srgbClr val="0000FF"/>
      </a:accent2>
      <a:accent3>
        <a:srgbClr val="00FFFF"/>
      </a:accent3>
      <a:accent4>
        <a:srgbClr val="00CC66"/>
      </a:accent4>
      <a:accent5>
        <a:srgbClr val="FF0000"/>
      </a:accent5>
      <a:accent6>
        <a:srgbClr val="D60093"/>
      </a:accent6>
      <a:hlink>
        <a:srgbClr val="FF00FF"/>
      </a:hlink>
      <a:folHlink>
        <a:srgbClr val="FFFF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269</Words>
  <Application>Microsoft Office PowerPoint</Application>
  <PresentationFormat>Panorámica</PresentationFormat>
  <Paragraphs>12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USER</cp:lastModifiedBy>
  <cp:revision>9</cp:revision>
  <dcterms:created xsi:type="dcterms:W3CDTF">2021-09-21T23:37:05Z</dcterms:created>
  <dcterms:modified xsi:type="dcterms:W3CDTF">2021-09-24T01:44:49Z</dcterms:modified>
</cp:coreProperties>
</file>