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6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93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9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3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4CD53C6-938A-4276-B558-B7E8088D1ED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B0C70D-A7D0-4FE5-B1D9-709880D7A8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2452255"/>
            <a:ext cx="6109853" cy="366591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22209" y="515078"/>
            <a:ext cx="107503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 estrés y sus efectos</a:t>
            </a:r>
            <a:endParaRPr lang="es-E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208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58694" y="1542287"/>
            <a:ext cx="7356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 términos generales, estrés significa presión o tensión nerviosa. La vida constantemente nos somete a presiones. En las personas, el estrés puede ser físico, emocional o psicológico.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Los factores genéticos y los acontecimientos de su infancia, incluso antes de nacer, pueden afectar la forma en que usted maneja las situaciones estresantes y posiblemente hacer que reaccione exageradamente. El comer excesivamente, fumar, beber y no hacer ejercicio pueden aumentar los efectos negativos del estrés.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3661247" y="407015"/>
            <a:ext cx="5351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¿Qué es el estrés?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2" descr="Estas son las 10 consecuencias más graves que el estrés le produce a tu  cuer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29" y="4127610"/>
            <a:ext cx="3743094" cy="21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9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12431" y="407015"/>
            <a:ext cx="8649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¿Cuál es la reacción al estrés?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88224" y="1865749"/>
            <a:ext cx="5220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reacción más conocida al estrés agudo es la de “lucha o fuga” que surge cuando se percibe una amenaza. En ese caso, la reacción al estrés hace que el cuerpo envíe varias hormonas a la circulación sanguínea. Estas hormonas aumentan su concentración, capacidad de reaccionar y fuerza. También aceleran los latidos del corazón, aumentan la presión sanguínea, refuerzan el sistema inmunitario y agudizan memoria. Después de enfrentar estrés a corto plazo, el cuerpo regresa a la normalidad.</a:t>
            </a:r>
            <a:endParaRPr lang="en-US" dirty="0"/>
          </a:p>
        </p:txBody>
      </p:sp>
      <p:pic>
        <p:nvPicPr>
          <p:cNvPr id="3074" name="Picture 2" descr="Estrés: Síntomas, Tratamientos, Qué es, e Inform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90" y="2248134"/>
            <a:ext cx="3733332" cy="18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6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03681"/>
              </p:ext>
            </p:extLst>
          </p:nvPr>
        </p:nvGraphicFramePr>
        <p:xfrm>
          <a:off x="1699490" y="1659006"/>
          <a:ext cx="9223431" cy="4392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74477">
                  <a:extLst>
                    <a:ext uri="{9D8B030D-6E8A-4147-A177-3AD203B41FA5}">
                      <a16:colId xmlns:a16="http://schemas.microsoft.com/office/drawing/2014/main" val="1721937572"/>
                    </a:ext>
                  </a:extLst>
                </a:gridCol>
                <a:gridCol w="3074477">
                  <a:extLst>
                    <a:ext uri="{9D8B030D-6E8A-4147-A177-3AD203B41FA5}">
                      <a16:colId xmlns:a16="http://schemas.microsoft.com/office/drawing/2014/main" val="427374074"/>
                    </a:ext>
                  </a:extLst>
                </a:gridCol>
                <a:gridCol w="3074477">
                  <a:extLst>
                    <a:ext uri="{9D8B030D-6E8A-4147-A177-3AD203B41FA5}">
                      <a16:colId xmlns:a16="http://schemas.microsoft.com/office/drawing/2014/main" val="2775689931"/>
                    </a:ext>
                  </a:extLst>
                </a:gridCol>
              </a:tblGrid>
              <a:tr h="52006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cuerpo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tu estado de ánimo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comportamiento</a:t>
                      </a:r>
                      <a:endParaRPr 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42579"/>
                  </a:ext>
                </a:extLst>
              </a:tr>
              <a:tr h="107076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Dolor de </a:t>
                      </a:r>
                      <a:r>
                        <a:rPr lang="en-US" sz="1800" kern="1200" dirty="0" err="1" smtClean="0">
                          <a:effectLst/>
                        </a:rPr>
                        <a:t>cabeza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ansiedad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Consumo de comida en exceso o por debajo de lo normal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285995"/>
                  </a:ext>
                </a:extLst>
              </a:tr>
              <a:tr h="434255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Tensión</a:t>
                      </a:r>
                      <a:r>
                        <a:rPr lang="en-US" sz="1800" kern="1200" dirty="0" smtClean="0">
                          <a:effectLst/>
                        </a:rPr>
                        <a:t> o dolor muscular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Inquietud</a:t>
                      </a:r>
                      <a:endParaRPr lang="en-US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Arrebatos</a:t>
                      </a:r>
                      <a:r>
                        <a:rPr lang="en-US" sz="1800" kern="1200" dirty="0" smtClean="0">
                          <a:effectLst/>
                        </a:rPr>
                        <a:t> de </a:t>
                      </a:r>
                      <a:r>
                        <a:rPr lang="en-US" sz="1800" kern="1200" dirty="0" err="1" smtClean="0">
                          <a:effectLst/>
                        </a:rPr>
                        <a:t>ira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9961"/>
                  </a:ext>
                </a:extLst>
              </a:tr>
              <a:tr h="74953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Dolor </a:t>
                      </a:r>
                      <a:r>
                        <a:rPr lang="en-US" sz="1800" kern="1200" dirty="0" err="1" smtClean="0">
                          <a:effectLst/>
                        </a:rPr>
                        <a:t>en</a:t>
                      </a:r>
                      <a:r>
                        <a:rPr lang="en-US" sz="1800" kern="1200" dirty="0" smtClean="0">
                          <a:effectLst/>
                        </a:rPr>
                        <a:t> el </a:t>
                      </a:r>
                      <a:r>
                        <a:rPr lang="en-US" sz="1800" kern="1200" dirty="0" err="1" smtClean="0">
                          <a:effectLst/>
                        </a:rPr>
                        <a:t>pecho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Falta de motivación o enfoque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Drogadicción</a:t>
                      </a:r>
                      <a:r>
                        <a:rPr lang="en-US" sz="1800" kern="1200" dirty="0" smtClean="0">
                          <a:effectLst/>
                        </a:rPr>
                        <a:t> o </a:t>
                      </a:r>
                      <a:r>
                        <a:rPr lang="en-US" sz="1800" kern="1200" dirty="0" err="1" smtClean="0">
                          <a:effectLst/>
                        </a:rPr>
                        <a:t>alcoholismo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376469"/>
                  </a:ext>
                </a:extLst>
              </a:tr>
              <a:tr h="434255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Fatiga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Sentirse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abrumado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Consumo</a:t>
                      </a:r>
                      <a:r>
                        <a:rPr lang="en-US" sz="1800" kern="1200" dirty="0" smtClean="0">
                          <a:effectLst/>
                        </a:rPr>
                        <a:t> de </a:t>
                      </a:r>
                      <a:r>
                        <a:rPr lang="en-US" sz="1800" kern="1200" dirty="0" err="1" smtClean="0">
                          <a:effectLst/>
                        </a:rPr>
                        <a:t>tabaco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775595"/>
                  </a:ext>
                </a:extLst>
              </a:tr>
              <a:tr h="434255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Malestar</a:t>
                      </a:r>
                      <a:r>
                        <a:rPr lang="en-US" sz="1800" kern="1200" dirty="0" smtClean="0">
                          <a:effectLst/>
                        </a:rPr>
                        <a:t> </a:t>
                      </a:r>
                      <a:r>
                        <a:rPr lang="en-US" sz="1800" kern="1200" dirty="0" err="1" smtClean="0">
                          <a:effectLst/>
                        </a:rPr>
                        <a:t>estomacal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Irritabilidad</a:t>
                      </a:r>
                      <a:r>
                        <a:rPr lang="en-US" sz="1800" kern="1200" dirty="0" smtClean="0">
                          <a:effectLst/>
                        </a:rPr>
                        <a:t> o </a:t>
                      </a:r>
                      <a:r>
                        <a:rPr lang="en-US" sz="1800" kern="1200" dirty="0" err="1" smtClean="0">
                          <a:effectLst/>
                        </a:rPr>
                        <a:t>enojo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Aislamiento</a:t>
                      </a:r>
                      <a:r>
                        <a:rPr lang="en-US" sz="1800" kern="1200" dirty="0" smtClean="0">
                          <a:effectLst/>
                        </a:rPr>
                        <a:t> social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64916"/>
                  </a:ext>
                </a:extLst>
              </a:tr>
              <a:tr h="749535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Problemas</a:t>
                      </a:r>
                      <a:r>
                        <a:rPr lang="en-US" sz="1800" kern="1200" dirty="0" smtClean="0">
                          <a:effectLst/>
                        </a:rPr>
                        <a:t> de </a:t>
                      </a:r>
                      <a:r>
                        <a:rPr lang="en-US" sz="1800" kern="1200" dirty="0" err="1" smtClean="0">
                          <a:effectLst/>
                        </a:rPr>
                        <a:t>sueño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effectLst/>
                        </a:rPr>
                        <a:t>Tristeza</a:t>
                      </a:r>
                      <a:r>
                        <a:rPr lang="en-US" sz="1800" kern="1200" dirty="0" smtClean="0">
                          <a:effectLst/>
                        </a:rPr>
                        <a:t> o </a:t>
                      </a:r>
                      <a:r>
                        <a:rPr lang="en-US" sz="1800" kern="1200" dirty="0" err="1" smtClean="0">
                          <a:effectLst/>
                        </a:rPr>
                        <a:t>depresión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effectLst/>
                        </a:rPr>
                        <a:t>Práctica de ejercicio con menos frecuencia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79479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361407" y="373764"/>
            <a:ext cx="789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Efectos comunes del estrés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325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6712" y="589895"/>
            <a:ext cx="784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¿Cómo controlar el estrés?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53737" y="1668392"/>
            <a:ext cx="49211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Si tienes síntomas de estrés, tomar medidas para controlar su estrés puede tener muchos beneficios para la salud. Explora estrategias de manejo del estrés, como las siguientes: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Hacer actividad física con regularidad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Practicar técnicas de relajación, tales como respiración profunda, meditación, yoga o masajes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Mantener el sentido del humor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Pasar tiempo con la familia y los amigos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Reservar tiempo para pasatiempos, como leer un libro o escuchar música</a:t>
            </a:r>
            <a:endParaRPr lang="en-US" dirty="0"/>
          </a:p>
        </p:txBody>
      </p:sp>
      <p:pic>
        <p:nvPicPr>
          <p:cNvPr id="5124" name="Picture 4" descr="Qué hacer ante el estrés? - Algunos consejos para prevenir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86" y="2128058"/>
            <a:ext cx="2987700" cy="25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8126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CC"/>
      </a:accent1>
      <a:accent2>
        <a:srgbClr val="9900CC"/>
      </a:accent2>
      <a:accent3>
        <a:srgbClr val="0000FF"/>
      </a:accent3>
      <a:accent4>
        <a:srgbClr val="00CC00"/>
      </a:accent4>
      <a:accent5>
        <a:srgbClr val="D60093"/>
      </a:accent5>
      <a:accent6>
        <a:srgbClr val="FF9900"/>
      </a:accent6>
      <a:hlink>
        <a:srgbClr val="FF0000"/>
      </a:hlink>
      <a:folHlink>
        <a:srgbClr val="FFFF00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42</TotalTime>
  <Words>351</Words>
  <Application>Microsoft Office PowerPoint</Application>
  <PresentationFormat>Panorámica</PresentationFormat>
  <Paragraphs>37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Tw Cen MT</vt:lpstr>
      <vt:lpstr>Wingdings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4</cp:revision>
  <dcterms:created xsi:type="dcterms:W3CDTF">2021-10-14T17:37:45Z</dcterms:created>
  <dcterms:modified xsi:type="dcterms:W3CDTF">2021-10-14T18:20:10Z</dcterms:modified>
</cp:coreProperties>
</file>